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31"/>
  </p:notesMasterIdLst>
  <p:handoutMasterIdLst>
    <p:handoutMasterId r:id="rId32"/>
  </p:handoutMasterIdLst>
  <p:sldIdLst>
    <p:sldId id="380" r:id="rId2"/>
    <p:sldId id="382" r:id="rId3"/>
    <p:sldId id="372" r:id="rId4"/>
    <p:sldId id="379" r:id="rId5"/>
    <p:sldId id="385" r:id="rId6"/>
    <p:sldId id="387" r:id="rId7"/>
    <p:sldId id="388" r:id="rId8"/>
    <p:sldId id="389" r:id="rId9"/>
    <p:sldId id="374" r:id="rId10"/>
    <p:sldId id="373" r:id="rId11"/>
    <p:sldId id="375" r:id="rId12"/>
    <p:sldId id="376" r:id="rId13"/>
    <p:sldId id="377" r:id="rId14"/>
    <p:sldId id="378" r:id="rId15"/>
    <p:sldId id="256" r:id="rId16"/>
    <p:sldId id="381" r:id="rId17"/>
    <p:sldId id="384" r:id="rId18"/>
    <p:sldId id="390" r:id="rId19"/>
    <p:sldId id="391" r:id="rId20"/>
    <p:sldId id="396" r:id="rId21"/>
    <p:sldId id="392" r:id="rId22"/>
    <p:sldId id="395" r:id="rId23"/>
    <p:sldId id="393" r:id="rId24"/>
    <p:sldId id="394" r:id="rId25"/>
    <p:sldId id="398" r:id="rId26"/>
    <p:sldId id="401" r:id="rId27"/>
    <p:sldId id="397" r:id="rId28"/>
    <p:sldId id="399" r:id="rId29"/>
    <p:sldId id="400" r:id="rId30"/>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mn-cs"/>
      </a:defRPr>
    </a:lvl5pPr>
    <a:lvl6pPr marL="2286000" algn="l" defTabSz="914400" rtl="0" eaLnBrk="1" latinLnBrk="0" hangingPunct="1">
      <a:defRPr sz="2400" kern="1200">
        <a:solidFill>
          <a:schemeClr val="tx1"/>
        </a:solidFill>
        <a:latin typeface="Times" charset="0"/>
        <a:ea typeface="ＭＳ Ｐゴシック" charset="-128"/>
        <a:cs typeface="+mn-cs"/>
      </a:defRPr>
    </a:lvl6pPr>
    <a:lvl7pPr marL="2743200" algn="l" defTabSz="914400" rtl="0" eaLnBrk="1" latinLnBrk="0" hangingPunct="1">
      <a:defRPr sz="2400" kern="1200">
        <a:solidFill>
          <a:schemeClr val="tx1"/>
        </a:solidFill>
        <a:latin typeface="Times" charset="0"/>
        <a:ea typeface="ＭＳ Ｐゴシック" charset="-128"/>
        <a:cs typeface="+mn-cs"/>
      </a:defRPr>
    </a:lvl7pPr>
    <a:lvl8pPr marL="3200400" algn="l" defTabSz="914400" rtl="0" eaLnBrk="1" latinLnBrk="0" hangingPunct="1">
      <a:defRPr sz="2400" kern="1200">
        <a:solidFill>
          <a:schemeClr val="tx1"/>
        </a:solidFill>
        <a:latin typeface="Times" charset="0"/>
        <a:ea typeface="ＭＳ Ｐゴシック" charset="-128"/>
        <a:cs typeface="+mn-cs"/>
      </a:defRPr>
    </a:lvl8pPr>
    <a:lvl9pPr marL="3657600" algn="l" defTabSz="914400" rtl="0" eaLnBrk="1" latinLnBrk="0" hangingPunct="1">
      <a:defRPr sz="2400" kern="1200">
        <a:solidFill>
          <a:schemeClr val="tx1"/>
        </a:solidFill>
        <a:latin typeface="Times" charset="0"/>
        <a:ea typeface="ＭＳ Ｐゴシック" charset="-128"/>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60D94"/>
    <a:srgbClr val="0E08AD"/>
    <a:srgbClr val="FF4600"/>
    <a:srgbClr val="FF7400"/>
    <a:srgbClr val="FFC000"/>
    <a:srgbClr val="DEFF79"/>
    <a:srgbClr val="00FF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08"/>
    <p:restoredTop sz="86378"/>
  </p:normalViewPr>
  <p:slideViewPr>
    <p:cSldViewPr>
      <p:cViewPr>
        <p:scale>
          <a:sx n="92" d="100"/>
          <a:sy n="92" d="100"/>
        </p:scale>
        <p:origin x="4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6605A44B-11B3-FD42-A8F3-399DBBEB7607}" type="datetimeFigureOut">
              <a:rPr lang="en-US"/>
              <a:pPr>
                <a:defRPr/>
              </a:pPr>
              <a:t>10/22/18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579AB263-D526-084A-9D07-7BCEC0A53DD5}"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742DB859-E0C9-7642-AB90-F6A8B160F179}"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1" Type="http://schemas.openxmlformats.org/officeDocument/2006/relationships/hyperlink" Target="https://apod.nasa.gov/apod/ap970928.html" TargetMode="External"/><Relationship Id="rId12" Type="http://schemas.openxmlformats.org/officeDocument/2006/relationships/hyperlink" Target="https://apod.nasa.gov/apod/ap080522.html" TargetMode="External"/><Relationship Id="rId13" Type="http://schemas.openxmlformats.org/officeDocument/2006/relationships/hyperlink" Target="http://en.wikipedia.org/wiki/Middle_Paleolithic" TargetMode="External"/><Relationship Id="rId14" Type="http://schemas.openxmlformats.org/officeDocument/2006/relationships/hyperlink" Target="http://hubblesite.org/gallery/behind_the_pictures/meaning_of_color/eagle.php" TargetMode="External"/><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pbase.com/tango33/profile" TargetMode="External"/><Relationship Id="rId4" Type="http://schemas.openxmlformats.org/officeDocument/2006/relationships/hyperlink" Target="http://www.pbase.com/tango33/image/160437072" TargetMode="External"/><Relationship Id="rId5" Type="http://schemas.openxmlformats.org/officeDocument/2006/relationships/hyperlink" Target="http://galaxymap.org/cgi-bin/sharpless.py?s=1" TargetMode="External"/><Relationship Id="rId6" Type="http://schemas.openxmlformats.org/officeDocument/2006/relationships/hyperlink" Target="http://stardate.org/nightsky/constellations/canis_major" TargetMode="External"/><Relationship Id="rId7" Type="http://schemas.openxmlformats.org/officeDocument/2006/relationships/hyperlink" Target="http://chandra.harvard.edu/photo/scale_distance.html" TargetMode="External"/><Relationship Id="rId8" Type="http://schemas.openxmlformats.org/officeDocument/2006/relationships/hyperlink" Target="http://en.wikipedia.org/wiki/Wolf-Rayet_star" TargetMode="External"/><Relationship Id="rId9" Type="http://schemas.openxmlformats.org/officeDocument/2006/relationships/hyperlink" Target="http://earthsky.org/space/wolf-rayets-are-the-most-massive-and-brightest-stars-known" TargetMode="External"/><Relationship Id="rId10" Type="http://schemas.openxmlformats.org/officeDocument/2006/relationships/hyperlink" Target="https://apod.nasa.gov/apod/ap030325.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a:t>
            </a:fld>
            <a:endParaRPr lang="en-US" altLang="x-none"/>
          </a:p>
        </p:txBody>
      </p:sp>
    </p:spTree>
    <p:extLst>
      <p:ext uri="{BB962C8B-B14F-4D97-AF65-F5344CB8AC3E}">
        <p14:creationId xmlns:p14="http://schemas.microsoft.com/office/powerpoint/2010/main" val="1574271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www.esa.int</a:t>
            </a:r>
            <a:r>
              <a:rPr lang="en-US" dirty="0" smtClean="0"/>
              <a:t>/</a:t>
            </a:r>
            <a:r>
              <a:rPr lang="en-US" dirty="0" err="1" smtClean="0"/>
              <a:t>spaceinimages</a:t>
            </a:r>
            <a:r>
              <a:rPr lang="en-US" dirty="0" smtClean="0"/>
              <a:t>/Images/2014/10/</a:t>
            </a:r>
            <a:r>
              <a:rPr lang="en-US" dirty="0" err="1" smtClean="0"/>
              <a:t>Butterfly_death_throes</a:t>
            </a:r>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10</a:t>
            </a:fld>
            <a:endParaRPr lang="en-US" altLang="x-none"/>
          </a:p>
        </p:txBody>
      </p:sp>
    </p:spTree>
    <p:extLst>
      <p:ext uri="{BB962C8B-B14F-4D97-AF65-F5344CB8AC3E}">
        <p14:creationId xmlns:p14="http://schemas.microsoft.com/office/powerpoint/2010/main" val="1694199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11</a:t>
            </a:fld>
            <a:endParaRPr lang="en-US" altLang="x-none"/>
          </a:p>
        </p:txBody>
      </p:sp>
    </p:spTree>
    <p:extLst>
      <p:ext uri="{BB962C8B-B14F-4D97-AF65-F5344CB8AC3E}">
        <p14:creationId xmlns:p14="http://schemas.microsoft.com/office/powerpoint/2010/main" val="187487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12</a:t>
            </a:fld>
            <a:endParaRPr lang="en-US" altLang="x-none"/>
          </a:p>
        </p:txBody>
      </p:sp>
    </p:spTree>
    <p:extLst>
      <p:ext uri="{BB962C8B-B14F-4D97-AF65-F5344CB8AC3E}">
        <p14:creationId xmlns:p14="http://schemas.microsoft.com/office/powerpoint/2010/main" val="1781140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13</a:t>
            </a:fld>
            <a:endParaRPr lang="en-US" altLang="x-none"/>
          </a:p>
        </p:txBody>
      </p:sp>
    </p:spTree>
    <p:extLst>
      <p:ext uri="{BB962C8B-B14F-4D97-AF65-F5344CB8AC3E}">
        <p14:creationId xmlns:p14="http://schemas.microsoft.com/office/powerpoint/2010/main" val="185996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lots of time to figure out this whole solar red giant thing</a:t>
            </a:r>
            <a:r>
              <a:rPr lang="mr-IN" dirty="0" smtClean="0"/>
              <a:t>…</a:t>
            </a:r>
            <a:r>
              <a:rPr lang="en-US" dirty="0" smtClean="0"/>
              <a:t> great!</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14</a:t>
            </a:fld>
            <a:endParaRPr lang="en-US" altLang="x-none"/>
          </a:p>
        </p:txBody>
      </p:sp>
    </p:spTree>
    <p:extLst>
      <p:ext uri="{BB962C8B-B14F-4D97-AF65-F5344CB8AC3E}">
        <p14:creationId xmlns:p14="http://schemas.microsoft.com/office/powerpoint/2010/main" val="148549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fld id="{1050D469-619A-7F4B-9AD5-A1916358670B}" type="slidenum">
              <a:rPr lang="en-US" altLang="x-none" sz="1200"/>
              <a:pPr/>
              <a:t>15</a:t>
            </a:fld>
            <a:endParaRPr lang="en-US" altLang="x-none"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a:latin typeface="Times"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16</a:t>
            </a:fld>
            <a:endParaRPr lang="en-US" altLang="x-none"/>
          </a:p>
        </p:txBody>
      </p:sp>
    </p:spTree>
    <p:extLst>
      <p:ext uri="{BB962C8B-B14F-4D97-AF65-F5344CB8AC3E}">
        <p14:creationId xmlns:p14="http://schemas.microsoft.com/office/powerpoint/2010/main" val="1618141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apod.nasa.gov</a:t>
            </a:r>
            <a:r>
              <a:rPr lang="en-US" dirty="0" smtClean="0"/>
              <a:t>/</a:t>
            </a:r>
            <a:r>
              <a:rPr lang="en-US" dirty="0" err="1" smtClean="0"/>
              <a:t>apod</a:t>
            </a:r>
            <a:r>
              <a:rPr lang="en-US" dirty="0" smtClean="0"/>
              <a:t>/ap150623.html</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err="1" smtClean="0"/>
              <a:t>Sharpless</a:t>
            </a:r>
            <a:r>
              <a:rPr lang="en-US" b="1" dirty="0" smtClean="0"/>
              <a:t> 308: Star Bubble </a:t>
            </a:r>
            <a:r>
              <a:rPr lang="en-US" dirty="0" smtClean="0"/>
              <a:t/>
            </a:r>
            <a:br>
              <a:rPr lang="en-US" dirty="0" smtClean="0"/>
            </a:br>
            <a:r>
              <a:rPr lang="en-US" b="1" dirty="0" smtClean="0"/>
              <a:t>Image Credit &amp; Copyright: </a:t>
            </a:r>
            <a:r>
              <a:rPr lang="en-US" dirty="0" smtClean="0">
                <a:hlinkClick r:id="rId3"/>
              </a:rPr>
              <a:t>Kfir </a:t>
            </a:r>
            <a:r>
              <a:rPr lang="en-US" dirty="0" err="1" smtClean="0">
                <a:hlinkClick r:id="rId3"/>
              </a:rPr>
              <a:t>Simon</a:t>
            </a:r>
            <a:r>
              <a:rPr lang="en-US" sz="1200" b="1" i="0" kern="1200" dirty="0" err="1" smtClean="0">
                <a:solidFill>
                  <a:schemeClr val="tx1"/>
                </a:solidFill>
                <a:effectLst/>
                <a:latin typeface="Times" pitchFamily="18" charset="0"/>
                <a:ea typeface="ＭＳ Ｐゴシック" charset="0"/>
                <a:cs typeface="ＭＳ Ｐゴシック" charset="0"/>
              </a:rPr>
              <a:t>Explanation</a:t>
            </a:r>
            <a:r>
              <a:rPr lang="en-US" sz="1200" b="1" i="0" kern="1200" dirty="0" smtClean="0">
                <a:solidFill>
                  <a:schemeClr val="tx1"/>
                </a:solidFill>
                <a:effectLst/>
                <a:latin typeface="Times" pitchFamily="18" charset="0"/>
                <a:ea typeface="ＭＳ Ｐゴシック" charset="0"/>
                <a:cs typeface="ＭＳ Ｐゴシック" charset="0"/>
              </a:rPr>
              <a:t>: </a:t>
            </a:r>
            <a:r>
              <a:rPr lang="en-US" sz="1200" b="0" i="0" kern="1200" dirty="0" smtClean="0">
                <a:solidFill>
                  <a:schemeClr val="tx1"/>
                </a:solidFill>
                <a:effectLst/>
                <a:latin typeface="Times" pitchFamily="18" charset="0"/>
                <a:ea typeface="ＭＳ Ｐゴシック" charset="0"/>
                <a:cs typeface="ＭＳ Ｐゴシック" charset="0"/>
              </a:rPr>
              <a:t>Blown by fast winds from a hot, massive star, </a:t>
            </a:r>
            <a:r>
              <a:rPr lang="en-US" sz="1200" b="0" i="0" kern="1200" dirty="0" smtClean="0">
                <a:solidFill>
                  <a:schemeClr val="tx1"/>
                </a:solidFill>
                <a:effectLst/>
                <a:latin typeface="Times" pitchFamily="18" charset="0"/>
                <a:ea typeface="ＭＳ Ｐゴシック" charset="0"/>
                <a:cs typeface="ＭＳ Ｐゴシック" charset="0"/>
                <a:hlinkClick r:id="rId4"/>
              </a:rPr>
              <a:t>this cosmic bubble</a:t>
            </a:r>
            <a:r>
              <a:rPr lang="en-US" sz="1200" b="0" i="0" kern="1200" dirty="0" smtClean="0">
                <a:solidFill>
                  <a:schemeClr val="tx1"/>
                </a:solidFill>
                <a:effectLst/>
                <a:latin typeface="Times" pitchFamily="18" charset="0"/>
                <a:ea typeface="ＭＳ Ｐゴシック" charset="0"/>
                <a:cs typeface="ＭＳ Ｐゴシック" charset="0"/>
              </a:rPr>
              <a:t> is huge. Cataloged as </a:t>
            </a:r>
            <a:r>
              <a:rPr lang="en-US" sz="1200" b="0" i="0" kern="1200" dirty="0" smtClean="0">
                <a:solidFill>
                  <a:schemeClr val="tx1"/>
                </a:solidFill>
                <a:effectLst/>
                <a:latin typeface="Times" pitchFamily="18" charset="0"/>
                <a:ea typeface="ＭＳ Ｐゴシック" charset="0"/>
                <a:cs typeface="ＭＳ Ｐゴシック" charset="0"/>
                <a:hlinkClick r:id="rId5"/>
              </a:rPr>
              <a:t>Sharpless</a:t>
            </a:r>
            <a:r>
              <a:rPr lang="en-US" sz="1200" b="0" i="0" kern="1200" dirty="0" smtClean="0">
                <a:solidFill>
                  <a:schemeClr val="tx1"/>
                </a:solidFill>
                <a:effectLst/>
                <a:latin typeface="Times" pitchFamily="18" charset="0"/>
                <a:ea typeface="ＭＳ Ｐゴシック" charset="0"/>
                <a:cs typeface="ＭＳ Ｐゴシック" charset="0"/>
              </a:rPr>
              <a:t> 2-308 it lies some 5,200 light-years away toward the constellation of the Big Dog (</a:t>
            </a:r>
            <a:r>
              <a:rPr lang="en-US" sz="1200" b="0" i="0" kern="1200" dirty="0" smtClean="0">
                <a:solidFill>
                  <a:schemeClr val="tx1"/>
                </a:solidFill>
                <a:effectLst/>
                <a:latin typeface="Times" pitchFamily="18" charset="0"/>
                <a:ea typeface="ＭＳ Ｐゴシック" charset="0"/>
                <a:cs typeface="ＭＳ Ｐゴシック" charset="0"/>
                <a:hlinkClick r:id="rId6"/>
              </a:rPr>
              <a:t>Canis Major</a:t>
            </a:r>
            <a:r>
              <a:rPr lang="en-US" sz="1200" b="0" i="0" kern="1200" dirty="0" smtClean="0">
                <a:solidFill>
                  <a:schemeClr val="tx1"/>
                </a:solidFill>
                <a:effectLst/>
                <a:latin typeface="Times" pitchFamily="18" charset="0"/>
                <a:ea typeface="ＭＳ Ｐゴシック" charset="0"/>
                <a:cs typeface="ＭＳ Ｐゴシック" charset="0"/>
              </a:rPr>
              <a:t>) and covers slightly more of the sky than a Full Moon. That </a:t>
            </a:r>
            <a:r>
              <a:rPr lang="en-US" sz="1200" b="0" i="0" kern="1200" dirty="0" smtClean="0">
                <a:solidFill>
                  <a:schemeClr val="tx1"/>
                </a:solidFill>
                <a:effectLst/>
                <a:latin typeface="Times" pitchFamily="18" charset="0"/>
                <a:ea typeface="ＭＳ Ｐゴシック" charset="0"/>
                <a:cs typeface="ＭＳ Ｐゴシック" charset="0"/>
                <a:hlinkClick r:id="rId7"/>
              </a:rPr>
              <a:t>corresponds</a:t>
            </a:r>
            <a:r>
              <a:rPr lang="en-US" sz="1200" b="0" i="0" kern="1200" dirty="0" smtClean="0">
                <a:solidFill>
                  <a:schemeClr val="tx1"/>
                </a:solidFill>
                <a:effectLst/>
                <a:latin typeface="Times" pitchFamily="18" charset="0"/>
                <a:ea typeface="ＭＳ Ｐゴシック" charset="0"/>
                <a:cs typeface="ＭＳ Ｐゴシック" charset="0"/>
              </a:rPr>
              <a:t> to a diameter of 60 light-years at its estimated distance. The massive star that created the bubble, a </a:t>
            </a:r>
            <a:r>
              <a:rPr lang="en-US" sz="1200" b="0" i="0" kern="1200" dirty="0" smtClean="0">
                <a:solidFill>
                  <a:schemeClr val="tx1"/>
                </a:solidFill>
                <a:effectLst/>
                <a:latin typeface="Times" pitchFamily="18" charset="0"/>
                <a:ea typeface="ＭＳ Ｐゴシック" charset="0"/>
                <a:cs typeface="ＭＳ Ｐゴシック" charset="0"/>
                <a:hlinkClick r:id="rId8"/>
              </a:rPr>
              <a:t>Wolf-Rayet star</a:t>
            </a:r>
            <a:r>
              <a:rPr lang="en-US" sz="1200" b="0" i="0" kern="1200" dirty="0" smtClean="0">
                <a:solidFill>
                  <a:schemeClr val="tx1"/>
                </a:solidFill>
                <a:effectLst/>
                <a:latin typeface="Times" pitchFamily="18" charset="0"/>
                <a:ea typeface="ＭＳ Ｐゴシック" charset="0"/>
                <a:cs typeface="ＭＳ Ｐゴシック" charset="0"/>
              </a:rPr>
              <a:t>, is the bright one near the center of the nebula. </a:t>
            </a:r>
            <a:r>
              <a:rPr lang="en-US" sz="1200" b="0" i="0" kern="1200" dirty="0" smtClean="0">
                <a:solidFill>
                  <a:schemeClr val="tx1"/>
                </a:solidFill>
                <a:effectLst/>
                <a:latin typeface="Times" pitchFamily="18" charset="0"/>
                <a:ea typeface="ＭＳ Ｐゴシック" charset="0"/>
                <a:cs typeface="ＭＳ Ｐゴシック" charset="0"/>
                <a:hlinkClick r:id="rId9"/>
              </a:rPr>
              <a:t>Wolf-Rayet stars</a:t>
            </a:r>
            <a:r>
              <a:rPr lang="en-US" sz="1200" b="0" i="0" kern="1200" dirty="0" smtClean="0">
                <a:solidFill>
                  <a:schemeClr val="tx1"/>
                </a:solidFill>
                <a:effectLst/>
                <a:latin typeface="Times" pitchFamily="18" charset="0"/>
                <a:ea typeface="ＭＳ Ｐゴシック" charset="0"/>
                <a:cs typeface="ＭＳ Ｐゴシック" charset="0"/>
              </a:rPr>
              <a:t> have over 20 times the mass of the Sun and are thought to be in a brief, </a:t>
            </a:r>
            <a:r>
              <a:rPr lang="en-US" sz="1200" b="0" i="0" kern="1200" dirty="0" smtClean="0">
                <a:solidFill>
                  <a:schemeClr val="tx1"/>
                </a:solidFill>
                <a:effectLst/>
                <a:latin typeface="Times" pitchFamily="18" charset="0"/>
                <a:ea typeface="ＭＳ Ｐゴシック" charset="0"/>
                <a:cs typeface="ＭＳ Ｐゴシック" charset="0"/>
                <a:hlinkClick r:id="rId10"/>
              </a:rPr>
              <a:t>pre-supernova phase</a:t>
            </a:r>
            <a:r>
              <a:rPr lang="en-US" sz="1200" b="0" i="0" kern="1200" dirty="0" smtClean="0">
                <a:solidFill>
                  <a:schemeClr val="tx1"/>
                </a:solidFill>
                <a:effectLst/>
                <a:latin typeface="Times" pitchFamily="18" charset="0"/>
                <a:ea typeface="ＭＳ Ｐゴシック" charset="0"/>
                <a:cs typeface="ＭＳ Ｐゴシック" charset="0"/>
              </a:rPr>
              <a:t> of massive star evolution. Fast winds from this Wolf-</a:t>
            </a:r>
            <a:r>
              <a:rPr lang="en-US" sz="1200" b="0" i="0" kern="1200" dirty="0" err="1" smtClean="0">
                <a:solidFill>
                  <a:schemeClr val="tx1"/>
                </a:solidFill>
                <a:effectLst/>
                <a:latin typeface="Times" pitchFamily="18" charset="0"/>
                <a:ea typeface="ＭＳ Ｐゴシック" charset="0"/>
                <a:cs typeface="ＭＳ Ｐゴシック" charset="0"/>
              </a:rPr>
              <a:t>Rayet</a:t>
            </a:r>
            <a:r>
              <a:rPr lang="en-US" sz="1200" b="0" i="0" kern="1200" dirty="0" smtClean="0">
                <a:solidFill>
                  <a:schemeClr val="tx1"/>
                </a:solidFill>
                <a:effectLst/>
                <a:latin typeface="Times" pitchFamily="18" charset="0"/>
                <a:ea typeface="ＭＳ Ｐゴシック" charset="0"/>
                <a:cs typeface="ＭＳ Ｐゴシック" charset="0"/>
              </a:rPr>
              <a:t> star create the </a:t>
            </a:r>
            <a:r>
              <a:rPr lang="en-US" sz="1200" b="0" i="0" kern="1200" dirty="0" smtClean="0">
                <a:solidFill>
                  <a:schemeClr val="tx1"/>
                </a:solidFill>
                <a:effectLst/>
                <a:latin typeface="Times" pitchFamily="18" charset="0"/>
                <a:ea typeface="ＭＳ Ｐゴシック" charset="0"/>
                <a:cs typeface="ＭＳ Ｐゴシック" charset="0"/>
                <a:hlinkClick r:id="rId11"/>
              </a:rPr>
              <a:t>bubble-shaped nebula</a:t>
            </a:r>
            <a:r>
              <a:rPr lang="en-US" sz="1200" b="0" i="0" kern="1200" dirty="0" smtClean="0">
                <a:solidFill>
                  <a:schemeClr val="tx1"/>
                </a:solidFill>
                <a:effectLst/>
                <a:latin typeface="Times" pitchFamily="18" charset="0"/>
                <a:ea typeface="ＭＳ Ｐゴシック" charset="0"/>
                <a:cs typeface="ＭＳ Ｐゴシック" charset="0"/>
              </a:rPr>
              <a:t> as they sweep up slower moving material from an earlier phase of evolution. The </a:t>
            </a:r>
            <a:r>
              <a:rPr lang="en-US" sz="1200" b="0" i="0" kern="1200" dirty="0" err="1" smtClean="0">
                <a:solidFill>
                  <a:schemeClr val="tx1"/>
                </a:solidFill>
                <a:effectLst/>
                <a:latin typeface="Times" pitchFamily="18" charset="0"/>
                <a:ea typeface="ＭＳ Ｐゴシック" charset="0"/>
                <a:cs typeface="ＭＳ Ｐゴシック" charset="0"/>
                <a:hlinkClick r:id="rId12"/>
              </a:rPr>
              <a:t>windblown</a:t>
            </a:r>
            <a:r>
              <a:rPr lang="en-US" sz="1200" b="0" i="0" kern="1200" dirty="0" err="1" smtClean="0">
                <a:solidFill>
                  <a:schemeClr val="tx1"/>
                </a:solidFill>
                <a:effectLst/>
                <a:latin typeface="Times" pitchFamily="18" charset="0"/>
                <a:ea typeface="ＭＳ Ｐゴシック" charset="0"/>
                <a:cs typeface="ＭＳ Ｐゴシック" charset="0"/>
              </a:rPr>
              <a:t>nebula</a:t>
            </a:r>
            <a:r>
              <a:rPr lang="en-US" sz="1200" b="0" i="0" kern="1200" dirty="0" smtClean="0">
                <a:solidFill>
                  <a:schemeClr val="tx1"/>
                </a:solidFill>
                <a:effectLst/>
                <a:latin typeface="Times" pitchFamily="18" charset="0"/>
                <a:ea typeface="ＭＳ Ｐゴシック" charset="0"/>
                <a:cs typeface="ＭＳ Ｐゴシック" charset="0"/>
              </a:rPr>
              <a:t> has an age of about </a:t>
            </a:r>
            <a:r>
              <a:rPr lang="en-US" sz="1200" b="0" i="0" kern="1200" dirty="0" smtClean="0">
                <a:solidFill>
                  <a:schemeClr val="tx1"/>
                </a:solidFill>
                <a:effectLst/>
                <a:latin typeface="Times" pitchFamily="18" charset="0"/>
                <a:ea typeface="ＭＳ Ｐゴシック" charset="0"/>
                <a:cs typeface="ＭＳ Ｐゴシック" charset="0"/>
                <a:hlinkClick r:id="rId13"/>
              </a:rPr>
              <a:t>70,000 years</a:t>
            </a:r>
            <a:r>
              <a:rPr lang="en-US" sz="1200" b="0" i="0" kern="1200" dirty="0" smtClean="0">
                <a:solidFill>
                  <a:schemeClr val="tx1"/>
                </a:solidFill>
                <a:effectLst/>
                <a:latin typeface="Times" pitchFamily="18" charset="0"/>
                <a:ea typeface="ＭＳ Ｐゴシック" charset="0"/>
                <a:cs typeface="ＭＳ Ｐゴシック" charset="0"/>
              </a:rPr>
              <a:t>. Relatively faint emission captured in the expansive image is dominated by the glow of ionized oxygen atoms </a:t>
            </a:r>
            <a:r>
              <a:rPr lang="en-US" sz="1200" b="0" i="0" kern="1200" dirty="0" smtClean="0">
                <a:solidFill>
                  <a:schemeClr val="tx1"/>
                </a:solidFill>
                <a:effectLst/>
                <a:latin typeface="Times" pitchFamily="18" charset="0"/>
                <a:ea typeface="ＭＳ Ｐゴシック" charset="0"/>
                <a:cs typeface="ＭＳ Ｐゴシック" charset="0"/>
                <a:hlinkClick r:id="rId14"/>
              </a:rPr>
              <a:t>mapped to</a:t>
            </a:r>
            <a:r>
              <a:rPr lang="en-US" sz="1200" b="0" i="0" kern="1200" dirty="0" smtClean="0">
                <a:solidFill>
                  <a:schemeClr val="tx1"/>
                </a:solidFill>
                <a:effectLst/>
                <a:latin typeface="Times" pitchFamily="18" charset="0"/>
                <a:ea typeface="ＭＳ Ｐゴシック" charset="0"/>
                <a:cs typeface="ＭＳ Ｐゴシック" charset="0"/>
              </a:rPr>
              <a:t> a blue hue.</a:t>
            </a:r>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17</a:t>
            </a:fld>
            <a:endParaRPr lang="en-US" altLang="x-none"/>
          </a:p>
        </p:txBody>
      </p:sp>
    </p:spTree>
    <p:extLst>
      <p:ext uri="{BB962C8B-B14F-4D97-AF65-F5344CB8AC3E}">
        <p14:creationId xmlns:p14="http://schemas.microsoft.com/office/powerpoint/2010/main" val="1546931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18</a:t>
            </a:fld>
            <a:endParaRPr lang="en-US" altLang="x-none"/>
          </a:p>
        </p:txBody>
      </p:sp>
    </p:spTree>
    <p:extLst>
      <p:ext uri="{BB962C8B-B14F-4D97-AF65-F5344CB8AC3E}">
        <p14:creationId xmlns:p14="http://schemas.microsoft.com/office/powerpoint/2010/main" val="371654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19</a:t>
            </a:fld>
            <a:endParaRPr lang="en-US" altLang="x-none"/>
          </a:p>
        </p:txBody>
      </p:sp>
    </p:spTree>
    <p:extLst>
      <p:ext uri="{BB962C8B-B14F-4D97-AF65-F5344CB8AC3E}">
        <p14:creationId xmlns:p14="http://schemas.microsoft.com/office/powerpoint/2010/main" val="151718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Dress </a:t>
            </a:r>
            <a:r>
              <a:rPr lang="en-US" dirty="0" smtClean="0"/>
              <a:t>warmly, no</a:t>
            </a:r>
            <a:r>
              <a:rPr lang="en-US" baseline="0" dirty="0" smtClean="0"/>
              <a:t> heat at observatory!</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a:t>
            </a:fld>
            <a:endParaRPr lang="en-US" altLang="x-none"/>
          </a:p>
        </p:txBody>
      </p:sp>
    </p:spTree>
    <p:extLst>
      <p:ext uri="{BB962C8B-B14F-4D97-AF65-F5344CB8AC3E}">
        <p14:creationId xmlns:p14="http://schemas.microsoft.com/office/powerpoint/2010/main" val="472709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20</a:t>
            </a:fld>
            <a:endParaRPr lang="en-US" altLang="x-none"/>
          </a:p>
        </p:txBody>
      </p:sp>
    </p:spTree>
    <p:extLst>
      <p:ext uri="{BB962C8B-B14F-4D97-AF65-F5344CB8AC3E}">
        <p14:creationId xmlns:p14="http://schemas.microsoft.com/office/powerpoint/2010/main" val="188917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Fission is the verb for when an atom undergoes fission.</a:t>
            </a:r>
            <a:r>
              <a:rPr lang="en-US" baseline="0" dirty="0" smtClean="0"/>
              <a:t> So I could have said “Iron can be produced by fission, but cannot itself fission.” Fizz is funnier.</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21</a:t>
            </a:fld>
            <a:endParaRPr lang="en-US" altLang="x-none"/>
          </a:p>
        </p:txBody>
      </p:sp>
    </p:spTree>
    <p:extLst>
      <p:ext uri="{BB962C8B-B14F-4D97-AF65-F5344CB8AC3E}">
        <p14:creationId xmlns:p14="http://schemas.microsoft.com/office/powerpoint/2010/main" val="766423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a:t>
            </a:r>
            <a:r>
              <a:rPr lang="en-US" dirty="0" err="1" smtClean="0"/>
              <a:t>twitter.com</a:t>
            </a:r>
            <a:r>
              <a:rPr lang="en-US" dirty="0" smtClean="0"/>
              <a:t>/jajohnson51/status/816827622369935362</a:t>
            </a:r>
          </a:p>
          <a:p>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22</a:t>
            </a:fld>
            <a:endParaRPr lang="en-US" altLang="x-none"/>
          </a:p>
        </p:txBody>
      </p:sp>
    </p:spTree>
    <p:extLst>
      <p:ext uri="{BB962C8B-B14F-4D97-AF65-F5344CB8AC3E}">
        <p14:creationId xmlns:p14="http://schemas.microsoft.com/office/powerpoint/2010/main" val="972533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23</a:t>
            </a:fld>
            <a:endParaRPr lang="en-US" altLang="x-none"/>
          </a:p>
        </p:txBody>
      </p:sp>
    </p:spTree>
    <p:extLst>
      <p:ext uri="{BB962C8B-B14F-4D97-AF65-F5344CB8AC3E}">
        <p14:creationId xmlns:p14="http://schemas.microsoft.com/office/powerpoint/2010/main" val="1151289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hubblesite.org</a:t>
            </a:r>
            <a:r>
              <a:rPr lang="en-US" dirty="0" smtClean="0"/>
              <a:t>/image/755/</a:t>
            </a:r>
            <a:r>
              <a:rPr lang="en-US" dirty="0" err="1" smtClean="0"/>
              <a:t>news_release</a:t>
            </a:r>
            <a:r>
              <a:rPr lang="en-US" dirty="0" smtClean="0"/>
              <a:t>/1999-04</a:t>
            </a:r>
          </a:p>
          <a:p>
            <a:endParaRPr lang="en-US" dirty="0" smtClean="0"/>
          </a:p>
          <a:p>
            <a:r>
              <a:rPr lang="en-US" sz="1200" b="0" i="0" kern="1200" dirty="0" smtClean="0">
                <a:solidFill>
                  <a:schemeClr val="tx1"/>
                </a:solidFill>
                <a:effectLst/>
                <a:latin typeface="Times" pitchFamily="18" charset="0"/>
                <a:ea typeface="ＭＳ Ｐゴシック" charset="0"/>
                <a:cs typeface="ＭＳ Ｐゴシック" charset="0"/>
              </a:rPr>
              <a:t>Glittering stars and wisps of gas create a breathtaking backdrop for the self-destruction of a massive star, called supernova 1987A, in the Large </a:t>
            </a:r>
            <a:r>
              <a:rPr lang="en-US" sz="1200" b="0" i="0" kern="1200" dirty="0" err="1" smtClean="0">
                <a:solidFill>
                  <a:schemeClr val="tx1"/>
                </a:solidFill>
                <a:effectLst/>
                <a:latin typeface="Times" pitchFamily="18" charset="0"/>
                <a:ea typeface="ＭＳ Ｐゴシック" charset="0"/>
                <a:cs typeface="ＭＳ Ｐゴシック" charset="0"/>
              </a:rPr>
              <a:t>Magellanic</a:t>
            </a:r>
            <a:r>
              <a:rPr lang="en-US" sz="1200" b="0" i="0" kern="1200" dirty="0" smtClean="0">
                <a:solidFill>
                  <a:schemeClr val="tx1"/>
                </a:solidFill>
                <a:effectLst/>
                <a:latin typeface="Times" pitchFamily="18" charset="0"/>
                <a:ea typeface="ＭＳ Ｐゴシック" charset="0"/>
                <a:cs typeface="ＭＳ Ｐゴシック" charset="0"/>
              </a:rPr>
              <a:t> Cloud, a nearby galaxy. Astronomers in the Southern hemisphere witnessed the brilliant explosion of this star on Feb. 23, 1987.</a:t>
            </a:r>
          </a:p>
          <a:p>
            <a:r>
              <a:rPr lang="en-US" sz="1200" b="0" i="0" kern="1200" dirty="0" smtClean="0">
                <a:solidFill>
                  <a:schemeClr val="tx1"/>
                </a:solidFill>
                <a:effectLst/>
                <a:latin typeface="Times" pitchFamily="18" charset="0"/>
                <a:ea typeface="ＭＳ Ｐゴシック" charset="0"/>
                <a:cs typeface="ＭＳ Ｐゴシック" charset="0"/>
              </a:rPr>
              <a:t>Shown in this NASA Hubble Space Telescope image, the supernova remnant, surrounded by inner and outer rings of material, is set in a forest of ethereal, diffuse clouds of gas. This three-color image is composed of several pictures of the supernova and its neighboring region taken with the Wide Field and Planetary Camera 2 in Sept. 1994, Feb. 1996 and July 1997.</a:t>
            </a:r>
          </a:p>
          <a:p>
            <a:r>
              <a:rPr lang="en-US" sz="1200" b="0" i="0" kern="1200" dirty="0" smtClean="0">
                <a:solidFill>
                  <a:schemeClr val="tx1"/>
                </a:solidFill>
                <a:effectLst/>
                <a:latin typeface="Times" pitchFamily="18" charset="0"/>
                <a:ea typeface="ＭＳ Ｐゴシック" charset="0"/>
                <a:cs typeface="ＭＳ Ｐゴシック" charset="0"/>
              </a:rPr>
              <a:t>The many bright blue stars nearby the supernova are massive stars, each more than six times heftier than our Sun. They are members of the same generation of stars as the star that went supernova about 12 million years ago. The presence of bright gas clouds is another sign of the youth of this region, which still appears to be a fertile breeding ground for new stars.</a:t>
            </a:r>
          </a:p>
          <a:p>
            <a:r>
              <a:rPr lang="en-US" sz="1200" b="0" i="0" kern="1200" dirty="0" smtClean="0">
                <a:solidFill>
                  <a:schemeClr val="tx1"/>
                </a:solidFill>
                <a:effectLst/>
                <a:latin typeface="Times" pitchFamily="18" charset="0"/>
                <a:ea typeface="ＭＳ Ｐゴシック" charset="0"/>
                <a:cs typeface="ＭＳ Ｐゴシック" charset="0"/>
              </a:rPr>
              <a:t>In a few years the supernova's fast moving material will sweep the inner ring with full force, heating and exciting its gas, and will produce a new series of cosmic fireworks that will offer a striking view for more than a decade.</a:t>
            </a:r>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24</a:t>
            </a:fld>
            <a:endParaRPr lang="en-US" altLang="x-none"/>
          </a:p>
        </p:txBody>
      </p:sp>
    </p:spTree>
    <p:extLst>
      <p:ext uri="{BB962C8B-B14F-4D97-AF65-F5344CB8AC3E}">
        <p14:creationId xmlns:p14="http://schemas.microsoft.com/office/powerpoint/2010/main" val="1808293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burst</a:t>
            </a:r>
            <a:r>
              <a:rPr lang="en-US" baseline="0" dirty="0" smtClean="0"/>
              <a:t> of neutrinos was observed with 1987A was discovered, confirming theories on what happens when a star goes supernova</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25</a:t>
            </a:fld>
            <a:endParaRPr lang="en-US" altLang="x-none"/>
          </a:p>
        </p:txBody>
      </p:sp>
    </p:spTree>
    <p:extLst>
      <p:ext uri="{BB962C8B-B14F-4D97-AF65-F5344CB8AC3E}">
        <p14:creationId xmlns:p14="http://schemas.microsoft.com/office/powerpoint/2010/main" val="2064103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Supernova</a:t>
            </a:r>
            <a:r>
              <a:rPr lang="en-US" baseline="0" dirty="0" smtClean="0"/>
              <a:t> remnants</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26</a:t>
            </a:fld>
            <a:endParaRPr lang="en-US" altLang="x-none"/>
          </a:p>
        </p:txBody>
      </p:sp>
    </p:spTree>
    <p:extLst>
      <p:ext uri="{BB962C8B-B14F-4D97-AF65-F5344CB8AC3E}">
        <p14:creationId xmlns:p14="http://schemas.microsoft.com/office/powerpoint/2010/main" val="410082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in case you aren’t a chapter ahead in your reading</a:t>
            </a:r>
            <a:r>
              <a:rPr lang="mr-IN" dirty="0" smtClean="0"/>
              <a:t>…</a:t>
            </a:r>
            <a:r>
              <a:rPr lang="en-US" dirty="0" smtClean="0"/>
              <a:t> the bizarre stellar</a:t>
            </a:r>
            <a:r>
              <a:rPr lang="en-US" baseline="0" dirty="0" smtClean="0"/>
              <a:t> graveyard is coming up just in time for </a:t>
            </a:r>
            <a:r>
              <a:rPr lang="en-US" baseline="0" dirty="0" err="1" smtClean="0"/>
              <a:t>halloween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27</a:t>
            </a:fld>
            <a:endParaRPr lang="en-US" altLang="x-none"/>
          </a:p>
        </p:txBody>
      </p:sp>
    </p:spTree>
    <p:extLst>
      <p:ext uri="{BB962C8B-B14F-4D97-AF65-F5344CB8AC3E}">
        <p14:creationId xmlns:p14="http://schemas.microsoft.com/office/powerpoint/2010/main" val="793121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28</a:t>
            </a:fld>
            <a:endParaRPr lang="en-US" altLang="x-none"/>
          </a:p>
        </p:txBody>
      </p:sp>
    </p:spTree>
    <p:extLst>
      <p:ext uri="{BB962C8B-B14F-4D97-AF65-F5344CB8AC3E}">
        <p14:creationId xmlns:p14="http://schemas.microsoft.com/office/powerpoint/2010/main" val="89735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compare life cycles of</a:t>
            </a:r>
            <a:r>
              <a:rPr lang="en-US" baseline="0" dirty="0" smtClean="0"/>
              <a:t> high and low-mass stars</a:t>
            </a:r>
            <a:r>
              <a:rPr lang="mr-IN" baseline="0" dirty="0" smtClean="0"/>
              <a:t>…</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29</a:t>
            </a:fld>
            <a:endParaRPr lang="en-US" altLang="x-none"/>
          </a:p>
        </p:txBody>
      </p:sp>
    </p:spTree>
    <p:extLst>
      <p:ext uri="{BB962C8B-B14F-4D97-AF65-F5344CB8AC3E}">
        <p14:creationId xmlns:p14="http://schemas.microsoft.com/office/powerpoint/2010/main" val="69652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left off last time!</a:t>
            </a:r>
          </a:p>
          <a:p>
            <a:r>
              <a:rPr lang="en-US" dirty="0" smtClean="0"/>
              <a:t>Could be many poofs, not just one big one (asymmetries in the PN)</a:t>
            </a:r>
          </a:p>
          <a:p>
            <a:r>
              <a:rPr lang="en-US" dirty="0" smtClean="0"/>
              <a:t>Helix nebula (left)</a:t>
            </a:r>
          </a:p>
          <a:p>
            <a:endParaRPr lang="en-US" dirty="0" smtClean="0"/>
          </a:p>
          <a:p>
            <a:r>
              <a:rPr lang="en-US" dirty="0" smtClean="0"/>
              <a:t>https://</a:t>
            </a:r>
            <a:r>
              <a:rPr lang="en-US" dirty="0" err="1" smtClean="0"/>
              <a:t>www.spaceanswers.com</a:t>
            </a:r>
            <a:r>
              <a:rPr lang="en-US" dirty="0" smtClean="0"/>
              <a:t>/news/planetary-nebulae-get-much-more-meaningful-physical-appearance/</a:t>
            </a:r>
          </a:p>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3</a:t>
            </a:fld>
            <a:endParaRPr lang="en-US" altLang="x-none"/>
          </a:p>
        </p:txBody>
      </p:sp>
    </p:spTree>
    <p:extLst>
      <p:ext uri="{BB962C8B-B14F-4D97-AF65-F5344CB8AC3E}">
        <p14:creationId xmlns:p14="http://schemas.microsoft.com/office/powerpoint/2010/main" val="237335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gradient for the Sun is done</a:t>
            </a:r>
            <a:r>
              <a:rPr lang="en-US" baseline="0" dirty="0" smtClean="0"/>
              <a:t> deliberately to illustrate density and temperature changes from the center of the Sun (very hot, very dense) to the surface (cool, much less dense)</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4</a:t>
            </a:fld>
            <a:endParaRPr lang="en-US" altLang="x-none"/>
          </a:p>
        </p:txBody>
      </p:sp>
    </p:spTree>
    <p:extLst>
      <p:ext uri="{BB962C8B-B14F-4D97-AF65-F5344CB8AC3E}">
        <p14:creationId xmlns:p14="http://schemas.microsoft.com/office/powerpoint/2010/main" val="1335224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gradient for the Sun is done</a:t>
            </a:r>
            <a:r>
              <a:rPr lang="en-US" baseline="0" dirty="0" smtClean="0"/>
              <a:t> deliberately to illustrate density and temperature changes from the center of the Sun (very hot, very dense) to the surface (cool, much less dense)</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5</a:t>
            </a:fld>
            <a:endParaRPr lang="en-US" altLang="x-none"/>
          </a:p>
        </p:txBody>
      </p:sp>
    </p:spTree>
    <p:extLst>
      <p:ext uri="{BB962C8B-B14F-4D97-AF65-F5344CB8AC3E}">
        <p14:creationId xmlns:p14="http://schemas.microsoft.com/office/powerpoint/2010/main" val="2077083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gradient for the Sun is done</a:t>
            </a:r>
            <a:r>
              <a:rPr lang="en-US" baseline="0" dirty="0" smtClean="0"/>
              <a:t> deliberately to illustrate density and temperature changes from the center of the Sun (very hot, very dense) to the surface (cool, much less dense)</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6</a:t>
            </a:fld>
            <a:endParaRPr lang="en-US" altLang="x-none"/>
          </a:p>
        </p:txBody>
      </p:sp>
    </p:spTree>
    <p:extLst>
      <p:ext uri="{BB962C8B-B14F-4D97-AF65-F5344CB8AC3E}">
        <p14:creationId xmlns:p14="http://schemas.microsoft.com/office/powerpoint/2010/main" val="1156502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gradient for the Sun is done</a:t>
            </a:r>
            <a:r>
              <a:rPr lang="en-US" baseline="0" dirty="0" smtClean="0"/>
              <a:t> deliberately to illustrate density and temperature changes from the center of the Sun (very hot, very dense) to the surface (cool, much less dense)</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7</a:t>
            </a:fld>
            <a:endParaRPr lang="en-US" altLang="x-none"/>
          </a:p>
        </p:txBody>
      </p:sp>
    </p:spTree>
    <p:extLst>
      <p:ext uri="{BB962C8B-B14F-4D97-AF65-F5344CB8AC3E}">
        <p14:creationId xmlns:p14="http://schemas.microsoft.com/office/powerpoint/2010/main" val="2086466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gradient for the Sun is done</a:t>
            </a:r>
            <a:r>
              <a:rPr lang="en-US" baseline="0" dirty="0" smtClean="0"/>
              <a:t> deliberately to illustrate density and temperature changes from the center of the Sun (very hot, very dense) to the surface (cool, much less dense)</a:t>
            </a:r>
            <a:endParaRPr lang="en-US" dirty="0"/>
          </a:p>
        </p:txBody>
      </p:sp>
      <p:sp>
        <p:nvSpPr>
          <p:cNvPr id="4" name="Slide Number Placeholder 3"/>
          <p:cNvSpPr>
            <a:spLocks noGrp="1"/>
          </p:cNvSpPr>
          <p:nvPr>
            <p:ph type="sldNum" sz="quarter" idx="10"/>
          </p:nvPr>
        </p:nvSpPr>
        <p:spPr/>
        <p:txBody>
          <a:bodyPr/>
          <a:lstStyle/>
          <a:p>
            <a:pPr>
              <a:defRPr/>
            </a:pPr>
            <a:fld id="{742DB859-E0C9-7642-AB90-F6A8B160F179}" type="slidenum">
              <a:rPr lang="en-US" altLang="x-none" smtClean="0"/>
              <a:pPr>
                <a:defRPr/>
              </a:pPr>
              <a:t>8</a:t>
            </a:fld>
            <a:endParaRPr lang="en-US" altLang="x-none"/>
          </a:p>
        </p:txBody>
      </p:sp>
    </p:spTree>
    <p:extLst>
      <p:ext uri="{BB962C8B-B14F-4D97-AF65-F5344CB8AC3E}">
        <p14:creationId xmlns:p14="http://schemas.microsoft.com/office/powerpoint/2010/main" val="1865094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CE0B27-1D98-F049-85C8-ABD40E8E1AAA}" type="slidenum">
              <a:rPr lang="en-US" altLang="x-none" smtClean="0"/>
              <a:pPr>
                <a:defRPr/>
              </a:pPr>
              <a:t>9</a:t>
            </a:fld>
            <a:endParaRPr lang="en-US" altLang="x-none"/>
          </a:p>
        </p:txBody>
      </p:sp>
    </p:spTree>
    <p:extLst>
      <p:ext uri="{BB962C8B-B14F-4D97-AF65-F5344CB8AC3E}">
        <p14:creationId xmlns:p14="http://schemas.microsoft.com/office/powerpoint/2010/main" val="1953906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2D2B0A-15CF-8340-B4AB-5B24EB11A524}" type="slidenum">
              <a:rPr lang="en-US" altLang="x-none"/>
              <a:pPr>
                <a:defRPr/>
              </a:pPr>
              <a:t>‹#›</a:t>
            </a:fld>
            <a:endParaRPr lang="en-US" altLang="x-none"/>
          </a:p>
        </p:txBody>
      </p:sp>
    </p:spTree>
    <p:extLst>
      <p:ext uri="{BB962C8B-B14F-4D97-AF65-F5344CB8AC3E}">
        <p14:creationId xmlns:p14="http://schemas.microsoft.com/office/powerpoint/2010/main" val="756581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92E41BF-F9CD-D246-BA3D-318E047004ED}" type="slidenum">
              <a:rPr lang="en-US" altLang="x-none"/>
              <a:pPr>
                <a:defRPr/>
              </a:pPr>
              <a:t>‹#›</a:t>
            </a:fld>
            <a:endParaRPr lang="en-US" altLang="x-none"/>
          </a:p>
        </p:txBody>
      </p:sp>
    </p:spTree>
    <p:extLst>
      <p:ext uri="{BB962C8B-B14F-4D97-AF65-F5344CB8AC3E}">
        <p14:creationId xmlns:p14="http://schemas.microsoft.com/office/powerpoint/2010/main" val="44492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603BF30-04A8-D840-A9AF-D7F24958A9A0}" type="slidenum">
              <a:rPr lang="en-US" altLang="x-none"/>
              <a:pPr>
                <a:defRPr/>
              </a:pPr>
              <a:t>‹#›</a:t>
            </a:fld>
            <a:endParaRPr lang="en-US" altLang="x-none"/>
          </a:p>
        </p:txBody>
      </p:sp>
    </p:spTree>
    <p:extLst>
      <p:ext uri="{BB962C8B-B14F-4D97-AF65-F5344CB8AC3E}">
        <p14:creationId xmlns:p14="http://schemas.microsoft.com/office/powerpoint/2010/main" val="281491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F36FA48-8E5C-A349-9A82-77D9C1799D6B}" type="slidenum">
              <a:rPr lang="en-US" altLang="x-none"/>
              <a:pPr>
                <a:defRPr/>
              </a:pPr>
              <a:t>‹#›</a:t>
            </a:fld>
            <a:endParaRPr lang="en-US" altLang="x-none"/>
          </a:p>
        </p:txBody>
      </p:sp>
    </p:spTree>
    <p:extLst>
      <p:ext uri="{BB962C8B-B14F-4D97-AF65-F5344CB8AC3E}">
        <p14:creationId xmlns:p14="http://schemas.microsoft.com/office/powerpoint/2010/main" val="615991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1EC1B97-6D1A-A34A-B93E-04212D7463E2}" type="slidenum">
              <a:rPr lang="en-US" altLang="x-none"/>
              <a:pPr>
                <a:defRPr/>
              </a:pPr>
              <a:t>‹#›</a:t>
            </a:fld>
            <a:endParaRPr lang="en-US" altLang="x-none"/>
          </a:p>
        </p:txBody>
      </p:sp>
    </p:spTree>
    <p:extLst>
      <p:ext uri="{BB962C8B-B14F-4D97-AF65-F5344CB8AC3E}">
        <p14:creationId xmlns:p14="http://schemas.microsoft.com/office/powerpoint/2010/main" val="209954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26C3E0-6F62-7147-8074-DA0D3222C47F}" type="slidenum">
              <a:rPr lang="en-US" altLang="x-none"/>
              <a:pPr>
                <a:defRPr/>
              </a:pPr>
              <a:t>‹#›</a:t>
            </a:fld>
            <a:endParaRPr lang="en-US" altLang="x-none"/>
          </a:p>
        </p:txBody>
      </p:sp>
    </p:spTree>
    <p:extLst>
      <p:ext uri="{BB962C8B-B14F-4D97-AF65-F5344CB8AC3E}">
        <p14:creationId xmlns:p14="http://schemas.microsoft.com/office/powerpoint/2010/main" val="1695531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DF6BF8E0-0823-7049-97EE-3A645B097CD7}" type="slidenum">
              <a:rPr lang="en-US" altLang="x-none"/>
              <a:pPr>
                <a:defRPr/>
              </a:pPr>
              <a:t>‹#›</a:t>
            </a:fld>
            <a:endParaRPr lang="en-US" altLang="x-none"/>
          </a:p>
        </p:txBody>
      </p:sp>
    </p:spTree>
    <p:extLst>
      <p:ext uri="{BB962C8B-B14F-4D97-AF65-F5344CB8AC3E}">
        <p14:creationId xmlns:p14="http://schemas.microsoft.com/office/powerpoint/2010/main" val="183352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D0EFD8D-1F75-F447-8D37-0866FB3BB241}" type="slidenum">
              <a:rPr lang="en-US" altLang="x-none"/>
              <a:pPr>
                <a:defRPr/>
              </a:pPr>
              <a:t>‹#›</a:t>
            </a:fld>
            <a:endParaRPr lang="en-US" altLang="x-none"/>
          </a:p>
        </p:txBody>
      </p:sp>
    </p:spTree>
    <p:extLst>
      <p:ext uri="{BB962C8B-B14F-4D97-AF65-F5344CB8AC3E}">
        <p14:creationId xmlns:p14="http://schemas.microsoft.com/office/powerpoint/2010/main" val="1829303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B118B92-7CD1-2F4A-B9E0-F5C9DEA4EE1D}" type="slidenum">
              <a:rPr lang="en-US" altLang="x-none"/>
              <a:pPr>
                <a:defRPr/>
              </a:pPr>
              <a:t>‹#›</a:t>
            </a:fld>
            <a:endParaRPr lang="en-US" altLang="x-none"/>
          </a:p>
        </p:txBody>
      </p:sp>
    </p:spTree>
    <p:extLst>
      <p:ext uri="{BB962C8B-B14F-4D97-AF65-F5344CB8AC3E}">
        <p14:creationId xmlns:p14="http://schemas.microsoft.com/office/powerpoint/2010/main" val="1727647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9D49AED6-3B45-AE4F-AA59-B6EB25A88A5D}" type="slidenum">
              <a:rPr lang="en-US" altLang="x-none"/>
              <a:pPr>
                <a:defRPr/>
              </a:pPr>
              <a:t>‹#›</a:t>
            </a:fld>
            <a:endParaRPr lang="en-US" altLang="x-none"/>
          </a:p>
        </p:txBody>
      </p:sp>
    </p:spTree>
    <p:extLst>
      <p:ext uri="{BB962C8B-B14F-4D97-AF65-F5344CB8AC3E}">
        <p14:creationId xmlns:p14="http://schemas.microsoft.com/office/powerpoint/2010/main" val="116124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1CD04A5F-0F8C-C44D-8AB0-82D53F43EE34}" type="slidenum">
              <a:rPr lang="en-US" altLang="x-none"/>
              <a:pPr>
                <a:defRPr/>
              </a:pPr>
              <a:t>‹#›</a:t>
            </a:fld>
            <a:endParaRPr lang="en-US" altLang="x-none"/>
          </a:p>
        </p:txBody>
      </p:sp>
    </p:spTree>
    <p:extLst>
      <p:ext uri="{BB962C8B-B14F-4D97-AF65-F5344CB8AC3E}">
        <p14:creationId xmlns:p14="http://schemas.microsoft.com/office/powerpoint/2010/main" val="17819081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39A1508B-0A01-3B44-8908-CCF0F4339B28}"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3" r:id="rId8"/>
    <p:sldLayoutId id="2147483874" r:id="rId9"/>
    <p:sldLayoutId id="2147483871" r:id="rId10"/>
    <p:sldLayoutId id="2147483872" r:id="rId11"/>
  </p:sldLayoutIdLst>
  <p:txStyles>
    <p:titleStyle>
      <a:lvl1pPr algn="ctr" rtl="0" eaLnBrk="0" fontAlgn="base" hangingPunct="0">
        <a:lnSpc>
          <a:spcPct val="90000"/>
        </a:lnSpc>
        <a:spcBef>
          <a:spcPct val="0"/>
        </a:spcBef>
        <a:spcAft>
          <a:spcPct val="0"/>
        </a:spcAft>
        <a:defRPr sz="3600" b="1" kern="1200" spc="200">
          <a:solidFill>
            <a:srgbClr val="262626"/>
          </a:solidFill>
          <a:latin typeface="+mj-lt"/>
          <a:ea typeface="+mj-ea"/>
          <a:cs typeface="+mj-cs"/>
        </a:defRPr>
      </a:lvl1pPr>
      <a:lvl2pPr algn="ctr" rtl="0" eaLnBrk="0" fontAlgn="base" hangingPunct="0">
        <a:lnSpc>
          <a:spcPct val="90000"/>
        </a:lnSpc>
        <a:spcBef>
          <a:spcPct val="0"/>
        </a:spcBef>
        <a:spcAft>
          <a:spcPct val="0"/>
        </a:spcAft>
        <a:defRPr sz="3600" b="1">
          <a:solidFill>
            <a:srgbClr val="262626"/>
          </a:solidFill>
          <a:latin typeface="Gill Sans MT" charset="0"/>
        </a:defRPr>
      </a:lvl2pPr>
      <a:lvl3pPr algn="ctr" rtl="0" eaLnBrk="0" fontAlgn="base" hangingPunct="0">
        <a:lnSpc>
          <a:spcPct val="90000"/>
        </a:lnSpc>
        <a:spcBef>
          <a:spcPct val="0"/>
        </a:spcBef>
        <a:spcAft>
          <a:spcPct val="0"/>
        </a:spcAft>
        <a:defRPr sz="3600" b="1">
          <a:solidFill>
            <a:srgbClr val="262626"/>
          </a:solidFill>
          <a:latin typeface="Gill Sans MT" charset="0"/>
        </a:defRPr>
      </a:lvl3pPr>
      <a:lvl4pPr algn="ctr" rtl="0" eaLnBrk="0" fontAlgn="base" hangingPunct="0">
        <a:lnSpc>
          <a:spcPct val="90000"/>
        </a:lnSpc>
        <a:spcBef>
          <a:spcPct val="0"/>
        </a:spcBef>
        <a:spcAft>
          <a:spcPct val="0"/>
        </a:spcAft>
        <a:defRPr sz="3600" b="1">
          <a:solidFill>
            <a:srgbClr val="262626"/>
          </a:solidFill>
          <a:latin typeface="Gill Sans MT" charset="0"/>
        </a:defRPr>
      </a:lvl4pPr>
      <a:lvl5pPr algn="ctr" rtl="0" eaLnBrk="0" fontAlgn="base" hangingPunct="0">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Things needed for homework on </a:t>
            </a:r>
            <a:r>
              <a:rPr lang="en-US" dirty="0" err="1" smtClean="0"/>
              <a:t>ch</a:t>
            </a:r>
            <a:r>
              <a:rPr lang="en-US" dirty="0" smtClean="0"/>
              <a:t> 15 and 16</a:t>
            </a:r>
            <a:endParaRPr lang="en-US" dirty="0"/>
          </a:p>
        </p:txBody>
      </p:sp>
      <p:sp>
        <p:nvSpPr>
          <p:cNvPr id="3" name="Content Placeholder 2"/>
          <p:cNvSpPr>
            <a:spLocks noGrp="1"/>
          </p:cNvSpPr>
          <p:nvPr>
            <p:ph idx="1"/>
          </p:nvPr>
        </p:nvSpPr>
        <p:spPr/>
        <p:txBody>
          <a:bodyPr/>
          <a:lstStyle/>
          <a:p>
            <a:r>
              <a:rPr lang="en-US" dirty="0" smtClean="0"/>
              <a:t>Relationship between luminosity, radius, and temperature</a:t>
            </a:r>
          </a:p>
          <a:p>
            <a:r>
              <a:rPr lang="en-US" dirty="0" smtClean="0"/>
              <a:t>Flux: the light that gets to us, another 1/r</a:t>
            </a:r>
            <a:r>
              <a:rPr lang="en-US" baseline="30000" dirty="0" smtClean="0"/>
              <a:t>2</a:t>
            </a:r>
            <a:r>
              <a:rPr lang="en-US" dirty="0" smtClean="0"/>
              <a:t> law</a:t>
            </a:r>
          </a:p>
          <a:p>
            <a:r>
              <a:rPr lang="en-US" dirty="0" smtClean="0"/>
              <a:t>Parallax</a:t>
            </a:r>
          </a:p>
          <a:p>
            <a:r>
              <a:rPr lang="en-US" dirty="0" smtClean="0"/>
              <a:t>Magnitudes and brightness</a:t>
            </a:r>
            <a:endParaRPr lang="en-US" dirty="0"/>
          </a:p>
        </p:txBody>
      </p:sp>
    </p:spTree>
    <p:extLst>
      <p:ext uri="{BB962C8B-B14F-4D97-AF65-F5344CB8AC3E}">
        <p14:creationId xmlns:p14="http://schemas.microsoft.com/office/powerpoint/2010/main" val="1088593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7239000" cy="5334000"/>
          </a:xfrm>
        </p:spPr>
        <p:txBody>
          <a:bodyPr/>
          <a:lstStyle/>
          <a:p>
            <a:r>
              <a:rPr lang="en-US" dirty="0" smtClean="0"/>
              <a:t>Through pulses and winds, outer layers of giant’s atmosphere are ejected</a:t>
            </a:r>
          </a:p>
          <a:p>
            <a:pPr marL="457200" lvl="2"/>
            <a:r>
              <a:rPr lang="en-US" dirty="0"/>
              <a:t>Called a </a:t>
            </a:r>
            <a:r>
              <a:rPr lang="en-US" i="1" dirty="0"/>
              <a:t>planetary nebula</a:t>
            </a:r>
            <a:r>
              <a:rPr lang="en-US" dirty="0"/>
              <a:t> (a terrible name</a:t>
            </a:r>
            <a:r>
              <a:rPr lang="en-US" dirty="0" smtClean="0"/>
              <a:t>..)</a:t>
            </a:r>
          </a:p>
          <a:p>
            <a:pPr lvl="1"/>
            <a:r>
              <a:rPr lang="en-US" dirty="0" smtClean="0"/>
              <a:t>If encountering no resistance, atmosphere travels away from star (escapes), carrying on at its original velocity</a:t>
            </a:r>
          </a:p>
          <a:p>
            <a:pPr lvl="1"/>
            <a:r>
              <a:rPr lang="en-US" dirty="0" smtClean="0"/>
              <a:t>For many stars, winds moving faster at the poles than the equator; their planetary nebulae can trace out this shape</a:t>
            </a:r>
          </a:p>
          <a:p>
            <a:pPr lvl="1"/>
            <a:r>
              <a:rPr lang="en-US" dirty="0" smtClean="0"/>
              <a:t>Butterfly Nebula is one of the strangest planetary nebulae: did the disk block material from being ejected at star’s equator? </a:t>
            </a:r>
          </a:p>
        </p:txBody>
      </p:sp>
      <p:pic>
        <p:nvPicPr>
          <p:cNvPr id="4" name="Picture 3"/>
          <p:cNvPicPr>
            <a:picLocks noChangeAspect="1"/>
          </p:cNvPicPr>
          <p:nvPr/>
        </p:nvPicPr>
        <p:blipFill>
          <a:blip r:embed="rId3"/>
          <a:stretch>
            <a:fillRect/>
          </a:stretch>
        </p:blipFill>
        <p:spPr>
          <a:xfrm>
            <a:off x="7924800" y="1905000"/>
            <a:ext cx="4118015" cy="4800600"/>
          </a:xfrm>
          <a:prstGeom prst="rect">
            <a:avLst/>
          </a:prstGeom>
        </p:spPr>
      </p:pic>
    </p:spTree>
    <p:extLst>
      <p:ext uri="{BB962C8B-B14F-4D97-AF65-F5344CB8AC3E}">
        <p14:creationId xmlns:p14="http://schemas.microsoft.com/office/powerpoint/2010/main" val="1013086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5791200" cy="5274644"/>
          </a:xfrm>
        </p:spPr>
        <p:txBody>
          <a:bodyPr>
            <a:normAutofit/>
          </a:bodyPr>
          <a:lstStyle/>
          <a:p>
            <a:r>
              <a:rPr lang="en-US" dirty="0" smtClean="0"/>
              <a:t>Exposed carbon core left behind = white dwarf</a:t>
            </a:r>
          </a:p>
          <a:p>
            <a:pPr lvl="1"/>
            <a:r>
              <a:rPr lang="en-US" dirty="0" smtClean="0"/>
              <a:t>White because it’s so hot! Used to be the core of the star, a lot of thermal energy remains</a:t>
            </a:r>
          </a:p>
          <a:p>
            <a:pPr lvl="1"/>
            <a:r>
              <a:rPr lang="en-US" dirty="0" smtClean="0"/>
              <a:t>Carbon degeneracy pressure keeps core from collapsing further</a:t>
            </a:r>
          </a:p>
          <a:p>
            <a:pPr lvl="1"/>
            <a:r>
              <a:rPr lang="en-US" dirty="0" smtClean="0"/>
              <a:t>White dwarf gradually radiates away thermal energy, growing ever dimmer with time</a:t>
            </a:r>
          </a:p>
          <a:p>
            <a:pPr lvl="1"/>
            <a:r>
              <a:rPr lang="en-US" dirty="0" smtClean="0"/>
              <a:t>Nebula expands, no longer visible after ~100,000 years</a:t>
            </a:r>
            <a:endParaRPr lang="en-US" dirty="0"/>
          </a:p>
        </p:txBody>
      </p:sp>
      <p:pic>
        <p:nvPicPr>
          <p:cNvPr id="4" name="Picture 3"/>
          <p:cNvPicPr>
            <a:picLocks noChangeAspect="1"/>
          </p:cNvPicPr>
          <p:nvPr/>
        </p:nvPicPr>
        <p:blipFill>
          <a:blip r:embed="rId3"/>
          <a:stretch>
            <a:fillRect/>
          </a:stretch>
        </p:blipFill>
        <p:spPr>
          <a:xfrm>
            <a:off x="10058400" y="1116724"/>
            <a:ext cx="1981200" cy="2023698"/>
          </a:xfrm>
          <a:prstGeom prst="rect">
            <a:avLst/>
          </a:prstGeom>
        </p:spPr>
      </p:pic>
      <p:pic>
        <p:nvPicPr>
          <p:cNvPr id="5" name="Picture 4"/>
          <p:cNvPicPr>
            <a:picLocks noChangeAspect="1"/>
          </p:cNvPicPr>
          <p:nvPr/>
        </p:nvPicPr>
        <p:blipFill>
          <a:blip r:embed="rId4"/>
          <a:stretch>
            <a:fillRect/>
          </a:stretch>
        </p:blipFill>
        <p:spPr>
          <a:xfrm>
            <a:off x="6858000" y="2746828"/>
            <a:ext cx="3733800" cy="3951111"/>
          </a:xfrm>
          <a:prstGeom prst="rect">
            <a:avLst/>
          </a:prstGeom>
        </p:spPr>
      </p:pic>
    </p:spTree>
    <p:extLst>
      <p:ext uri="{BB962C8B-B14F-4D97-AF65-F5344CB8AC3E}">
        <p14:creationId xmlns:p14="http://schemas.microsoft.com/office/powerpoint/2010/main" val="2136990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Timescales in context</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727" t="50601" r="3630" b="7396"/>
          <a:stretch/>
        </p:blipFill>
        <p:spPr>
          <a:xfrm>
            <a:off x="-76200" y="2438400"/>
            <a:ext cx="12335774" cy="3733800"/>
          </a:xfrm>
        </p:spPr>
      </p:pic>
    </p:spTree>
    <p:extLst>
      <p:ext uri="{BB962C8B-B14F-4D97-AF65-F5344CB8AC3E}">
        <p14:creationId xmlns:p14="http://schemas.microsoft.com/office/powerpoint/2010/main" val="935411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Sooo</a:t>
            </a:r>
            <a:r>
              <a:rPr lang="en-US" dirty="0" smtClean="0"/>
              <a:t>.. Uh. Cool. What about us?</a:t>
            </a:r>
            <a:endParaRPr lang="en-US" dirty="0"/>
          </a:p>
        </p:txBody>
      </p:sp>
      <p:sp>
        <p:nvSpPr>
          <p:cNvPr id="3" name="Content Placeholder 2"/>
          <p:cNvSpPr>
            <a:spLocks noGrp="1"/>
          </p:cNvSpPr>
          <p:nvPr>
            <p:ph idx="1"/>
          </p:nvPr>
        </p:nvSpPr>
        <p:spPr/>
        <p:txBody>
          <a:bodyPr/>
          <a:lstStyle/>
          <a:p>
            <a:r>
              <a:rPr lang="en-US" dirty="0" smtClean="0"/>
              <a:t>We are toast! In about a billion years, maybe </a:t>
            </a:r>
          </a:p>
          <a:p>
            <a:pPr lvl="1"/>
            <a:r>
              <a:rPr lang="en-US" dirty="0" smtClean="0"/>
              <a:t>1-5 billion years from now: subtle increase in Sun’s luminosity will be enough to cause runaway greenhouse effect, make oceans boil</a:t>
            </a:r>
          </a:p>
          <a:p>
            <a:pPr lvl="1"/>
            <a:r>
              <a:rPr lang="en-US" dirty="0" smtClean="0"/>
              <a:t>At 5 billion years from now, luminosity will have increased up to 1000x present just before helium flash. This will heat Earth to about 1000K</a:t>
            </a:r>
          </a:p>
          <a:p>
            <a:pPr lvl="1"/>
            <a:r>
              <a:rPr lang="en-US" dirty="0" smtClean="0"/>
              <a:t>After another 100 million years, once helium core fusion ends, Sun’s surface will expand to about Earth’s orbit</a:t>
            </a:r>
          </a:p>
          <a:p>
            <a:pPr lvl="1"/>
            <a:endParaRPr lang="en-US" dirty="0" smtClean="0"/>
          </a:p>
          <a:p>
            <a:pPr lvl="1"/>
            <a:endParaRPr lang="en-US" dirty="0"/>
          </a:p>
        </p:txBody>
      </p:sp>
    </p:spTree>
    <p:extLst>
      <p:ext uri="{BB962C8B-B14F-4D97-AF65-F5344CB8AC3E}">
        <p14:creationId xmlns:p14="http://schemas.microsoft.com/office/powerpoint/2010/main" val="1887440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Bummer.</a:t>
            </a:r>
            <a:endParaRPr lang="en-US" dirty="0"/>
          </a:p>
        </p:txBody>
      </p:sp>
      <p:sp>
        <p:nvSpPr>
          <p:cNvPr id="3" name="Content Placeholder 2"/>
          <p:cNvSpPr>
            <a:spLocks noGrp="1"/>
          </p:cNvSpPr>
          <p:nvPr>
            <p:ph idx="1"/>
          </p:nvPr>
        </p:nvSpPr>
        <p:spPr/>
        <p:txBody>
          <a:bodyPr/>
          <a:lstStyle/>
          <a:p>
            <a:r>
              <a:rPr lang="en-US" dirty="0" smtClean="0"/>
              <a:t>Or is it?</a:t>
            </a:r>
          </a:p>
          <a:p>
            <a:r>
              <a:rPr lang="en-US" dirty="0" smtClean="0"/>
              <a:t>Check out the Special Topic on page 543. Considering it took about 65 million years for humans to get to our present stature after dinosaurs’ extinction event, there are nearly 80 more 65 million year intervals between now and when the Sun will leave the main sequence!</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505200"/>
            <a:ext cx="6350000" cy="3022600"/>
          </a:xfrm>
          <a:prstGeom prst="rect">
            <a:avLst/>
          </a:prstGeom>
        </p:spPr>
      </p:pic>
    </p:spTree>
    <p:extLst>
      <p:ext uri="{BB962C8B-B14F-4D97-AF65-F5344CB8AC3E}">
        <p14:creationId xmlns:p14="http://schemas.microsoft.com/office/powerpoint/2010/main" val="172366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2052" b="9218"/>
          <a:stretch/>
        </p:blipFill>
        <p:spPr>
          <a:xfrm>
            <a:off x="-16931" y="-381000"/>
            <a:ext cx="12208931" cy="7239000"/>
          </a:xfrm>
          <a:prstGeom prst="rect">
            <a:avLst/>
          </a:prstGeom>
        </p:spPr>
      </p:pic>
      <p:sp>
        <p:nvSpPr>
          <p:cNvPr id="2" name="Title 1"/>
          <p:cNvSpPr>
            <a:spLocks noGrp="1"/>
          </p:cNvSpPr>
          <p:nvPr>
            <p:ph type="ctrTitle"/>
          </p:nvPr>
        </p:nvSpPr>
        <p:spPr>
          <a:xfrm>
            <a:off x="1172634" y="1"/>
            <a:ext cx="9829800" cy="1219200"/>
          </a:xfrm>
        </p:spPr>
        <p:txBody>
          <a:bodyPr anchor="t"/>
          <a:lstStyle/>
          <a:p>
            <a:pPr eaLnBrk="1" hangingPunct="1">
              <a:defRPr/>
            </a:pPr>
            <a:r>
              <a:rPr lang="en-US" dirty="0" smtClean="0"/>
              <a:t>Life cycles of stars: high-mass stars</a:t>
            </a:r>
            <a:endParaRPr lang="en-US" dirty="0"/>
          </a:p>
        </p:txBody>
      </p:sp>
      <p:sp>
        <p:nvSpPr>
          <p:cNvPr id="3" name="Subtitle 2"/>
          <p:cNvSpPr>
            <a:spLocks noGrp="1"/>
          </p:cNvSpPr>
          <p:nvPr>
            <p:ph type="subTitle" idx="1"/>
          </p:nvPr>
        </p:nvSpPr>
        <p:spPr>
          <a:xfrm>
            <a:off x="2687109" y="756919"/>
            <a:ext cx="6800850" cy="1239838"/>
          </a:xfrm>
        </p:spPr>
        <p:txBody>
          <a:bodyPr/>
          <a:lstStyle/>
          <a:p>
            <a:pPr eaLnBrk="1" hangingPunct="1">
              <a:defRPr/>
            </a:pPr>
            <a:r>
              <a:rPr lang="en-US" dirty="0" smtClean="0"/>
              <a:t>Chapter 17, The Cosmic Perspective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High-mass stars’ lives</a:t>
            </a:r>
            <a:endParaRPr lang="en-US" dirty="0"/>
          </a:p>
        </p:txBody>
      </p:sp>
      <p:sp>
        <p:nvSpPr>
          <p:cNvPr id="3" name="Content Placeholder 2"/>
          <p:cNvSpPr>
            <a:spLocks noGrp="1"/>
          </p:cNvSpPr>
          <p:nvPr>
            <p:ph idx="1"/>
          </p:nvPr>
        </p:nvSpPr>
        <p:spPr>
          <a:xfrm>
            <a:off x="533400" y="1524000"/>
            <a:ext cx="5638800" cy="5184648"/>
          </a:xfrm>
        </p:spPr>
        <p:txBody>
          <a:bodyPr>
            <a:normAutofit/>
          </a:bodyPr>
          <a:lstStyle/>
          <a:p>
            <a:r>
              <a:rPr lang="en-US" dirty="0" smtClean="0"/>
              <a:t>Hotter and faster!</a:t>
            </a:r>
          </a:p>
          <a:p>
            <a:r>
              <a:rPr lang="en-US" dirty="0" smtClean="0"/>
              <a:t>Instead of proton-proton chain fusion, high mass stars undergo the CNO cycle (Carbon, Nitrogen, Oxygen)</a:t>
            </a:r>
          </a:p>
          <a:p>
            <a:r>
              <a:rPr lang="en-US" dirty="0" smtClean="0"/>
              <a:t>Protons slam into other protons, C, N, and O nuclei</a:t>
            </a:r>
          </a:p>
          <a:p>
            <a:pPr lvl="1"/>
            <a:r>
              <a:rPr lang="en-US" dirty="0" smtClean="0"/>
              <a:t>End result is the same: production of He nuclei and energy release</a:t>
            </a:r>
          </a:p>
          <a:p>
            <a:r>
              <a:rPr lang="en-US" dirty="0" smtClean="0"/>
              <a:t>Rate of fusion very high: more radiation pressure, stars have larger radii, higher luminosities, hotter surface temperatures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76200"/>
            <a:ext cx="5675376" cy="6632448"/>
          </a:xfrm>
          <a:prstGeom prst="rect">
            <a:avLst/>
          </a:prstGeom>
        </p:spPr>
      </p:pic>
    </p:spTree>
    <p:extLst>
      <p:ext uri="{BB962C8B-B14F-4D97-AF65-F5344CB8AC3E}">
        <p14:creationId xmlns:p14="http://schemas.microsoft.com/office/powerpoint/2010/main" val="4019361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mass stars’ lives</a:t>
            </a:r>
            <a:endParaRPr lang="en-US" dirty="0"/>
          </a:p>
        </p:txBody>
      </p:sp>
      <p:sp>
        <p:nvSpPr>
          <p:cNvPr id="3" name="Content Placeholder 2"/>
          <p:cNvSpPr>
            <a:spLocks noGrp="1"/>
          </p:cNvSpPr>
          <p:nvPr>
            <p:ph idx="1"/>
          </p:nvPr>
        </p:nvSpPr>
        <p:spPr/>
        <p:txBody>
          <a:bodyPr/>
          <a:lstStyle/>
          <a:p>
            <a:r>
              <a:rPr lang="en-US" dirty="0" smtClean="0"/>
              <a:t>Radiation pressure drives fast stellar winds</a:t>
            </a:r>
          </a:p>
          <a:p>
            <a:pPr lvl="1"/>
            <a:r>
              <a:rPr lang="en-US" dirty="0" smtClean="0"/>
              <a:t>Consider: If the mass loss rate is 10</a:t>
            </a:r>
            <a:r>
              <a:rPr lang="en-US" baseline="30000" dirty="0" smtClean="0"/>
              <a:t>-5</a:t>
            </a:r>
            <a:r>
              <a:rPr lang="en-US" dirty="0" smtClean="0"/>
              <a:t> M</a:t>
            </a:r>
            <a:r>
              <a:rPr lang="en-US" baseline="-25000" dirty="0" smtClean="0"/>
              <a:t>☉</a:t>
            </a:r>
            <a:r>
              <a:rPr lang="en-US" dirty="0" smtClean="0"/>
              <a:t> per year, how long would it take for a 25 M</a:t>
            </a:r>
            <a:r>
              <a:rPr lang="en-US" baseline="-25000" dirty="0" smtClean="0"/>
              <a:t>☉</a:t>
            </a:r>
            <a:r>
              <a:rPr lang="en-US" dirty="0" smtClean="0"/>
              <a:t> star to lose all of its mass in the wind?</a:t>
            </a:r>
          </a:p>
          <a:p>
            <a:pPr lvl="2"/>
            <a:r>
              <a:rPr lang="en-US" u="sng" dirty="0" smtClean="0"/>
              <a:t>     25 M</a:t>
            </a:r>
            <a:r>
              <a:rPr lang="en-US" baseline="-25000" dirty="0" smtClean="0"/>
              <a:t>☉</a:t>
            </a:r>
            <a:r>
              <a:rPr lang="en-US" u="sng" dirty="0" smtClean="0"/>
              <a:t>       </a:t>
            </a:r>
            <a:r>
              <a:rPr lang="en-US" dirty="0" smtClean="0"/>
              <a:t>     = 2.5 million years</a:t>
            </a:r>
          </a:p>
          <a:p>
            <a:pPr marL="457200" lvl="2" indent="0">
              <a:buNone/>
            </a:pPr>
            <a:r>
              <a:rPr lang="en-US" dirty="0"/>
              <a:t> </a:t>
            </a:r>
            <a:r>
              <a:rPr lang="en-US" dirty="0" smtClean="0"/>
              <a:t>  10</a:t>
            </a:r>
            <a:r>
              <a:rPr lang="en-US" baseline="30000" dirty="0" smtClean="0"/>
              <a:t>-5</a:t>
            </a:r>
            <a:r>
              <a:rPr lang="en-US" dirty="0" smtClean="0"/>
              <a:t> M</a:t>
            </a:r>
            <a:r>
              <a:rPr lang="en-US" baseline="-25000" dirty="0" smtClean="0"/>
              <a:t>☉</a:t>
            </a:r>
            <a:r>
              <a:rPr lang="en-US" dirty="0" smtClean="0"/>
              <a:t> / year</a:t>
            </a:r>
          </a:p>
          <a:p>
            <a:pPr lvl="2"/>
            <a:r>
              <a:rPr lang="en-US" dirty="0" smtClean="0"/>
              <a:t>Is this possible? No--runs out of fusion fuel first!</a:t>
            </a:r>
          </a:p>
          <a:p>
            <a:endParaRPr lang="en-US" dirty="0"/>
          </a:p>
        </p:txBody>
      </p:sp>
      <p:pic>
        <p:nvPicPr>
          <p:cNvPr id="4" name="Picture 3"/>
          <p:cNvPicPr>
            <a:picLocks noChangeAspect="1"/>
          </p:cNvPicPr>
          <p:nvPr/>
        </p:nvPicPr>
        <p:blipFill>
          <a:blip r:embed="rId3"/>
          <a:stretch>
            <a:fillRect/>
          </a:stretch>
        </p:blipFill>
        <p:spPr>
          <a:xfrm>
            <a:off x="7315200" y="2438400"/>
            <a:ext cx="4470991" cy="4419600"/>
          </a:xfrm>
          <a:prstGeom prst="rect">
            <a:avLst/>
          </a:prstGeom>
        </p:spPr>
      </p:pic>
    </p:spTree>
    <p:extLst>
      <p:ext uri="{BB962C8B-B14F-4D97-AF65-F5344CB8AC3E}">
        <p14:creationId xmlns:p14="http://schemas.microsoft.com/office/powerpoint/2010/main" val="458438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mass stars’ lives</a:t>
            </a:r>
            <a:endParaRPr lang="en-US" dirty="0"/>
          </a:p>
        </p:txBody>
      </p:sp>
      <p:sp>
        <p:nvSpPr>
          <p:cNvPr id="3" name="Content Placeholder 2"/>
          <p:cNvSpPr>
            <a:spLocks noGrp="1"/>
          </p:cNvSpPr>
          <p:nvPr>
            <p:ph idx="1"/>
          </p:nvPr>
        </p:nvSpPr>
        <p:spPr/>
        <p:txBody>
          <a:bodyPr/>
          <a:lstStyle/>
          <a:p>
            <a:r>
              <a:rPr lang="en-US" dirty="0" smtClean="0"/>
              <a:t>After a few million years, high mass stars run out of H in the core to fuse</a:t>
            </a:r>
          </a:p>
          <a:p>
            <a:pPr lvl="1"/>
            <a:r>
              <a:rPr lang="en-US" dirty="0" smtClean="0"/>
              <a:t>H shell fusion begins; outer layers of star expand </a:t>
            </a:r>
            <a:r>
              <a:rPr lang="en-US" dirty="0" smtClean="0">
                <a:sym typeface="Wingdings"/>
              </a:rPr>
              <a:t> supergiant</a:t>
            </a:r>
            <a:endParaRPr lang="en-US" dirty="0" smtClean="0"/>
          </a:p>
          <a:p>
            <a:r>
              <a:rPr lang="en-US" dirty="0" smtClean="0"/>
              <a:t>He fusion begins; not with a flash, but gradually</a:t>
            </a:r>
          </a:p>
          <a:p>
            <a:pPr lvl="1"/>
            <a:r>
              <a:rPr lang="en-US" dirty="0" smtClean="0"/>
              <a:t>He fusion lasts a few 100,000 years</a:t>
            </a:r>
          </a:p>
          <a:p>
            <a:pPr lvl="1"/>
            <a:r>
              <a:rPr lang="en-US" dirty="0" smtClean="0"/>
              <a:t>Contraction of inert C core begins, He shell fusion begins, H shell fusion continues</a:t>
            </a:r>
          </a:p>
          <a:p>
            <a:pPr lvl="1"/>
            <a:endParaRPr lang="en-US" dirty="0"/>
          </a:p>
          <a:p>
            <a:pPr marL="228600" lvl="1" indent="0">
              <a:buNone/>
            </a:pPr>
            <a:r>
              <a:rPr lang="en-US" dirty="0" smtClean="0"/>
              <a:t>To this point, the story of low- and high-mass stars is about the same; just faster for higher mass stars</a:t>
            </a:r>
            <a:endParaRPr lang="en-US" dirty="0"/>
          </a:p>
        </p:txBody>
      </p:sp>
    </p:spTree>
    <p:extLst>
      <p:ext uri="{BB962C8B-B14F-4D97-AF65-F5344CB8AC3E}">
        <p14:creationId xmlns:p14="http://schemas.microsoft.com/office/powerpoint/2010/main" val="13947745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core of a high-mass star</a:t>
            </a:r>
            <a:endParaRPr lang="en-US" dirty="0"/>
          </a:p>
        </p:txBody>
      </p:sp>
      <p:sp>
        <p:nvSpPr>
          <p:cNvPr id="3" name="Content Placeholder 2"/>
          <p:cNvSpPr>
            <a:spLocks noGrp="1"/>
          </p:cNvSpPr>
          <p:nvPr>
            <p:ph idx="1"/>
          </p:nvPr>
        </p:nvSpPr>
        <p:spPr>
          <a:xfrm>
            <a:off x="533400" y="1524000"/>
            <a:ext cx="11125200" cy="5334000"/>
          </a:xfrm>
        </p:spPr>
        <p:txBody>
          <a:bodyPr>
            <a:normAutofit/>
          </a:bodyPr>
          <a:lstStyle/>
          <a:p>
            <a:r>
              <a:rPr lang="en-US" dirty="0" smtClean="0"/>
              <a:t>In the low mass star’s case, the core is too cool to fuse elements heavier than He, so collapse continues until Carbon’s degeneracy pressure prevails and halts collapse</a:t>
            </a:r>
          </a:p>
          <a:p>
            <a:r>
              <a:rPr lang="en-US" dirty="0" smtClean="0"/>
              <a:t>In high-mass stars, temperatures are so high fusion continues: Carbon starts fusing at 600 million K</a:t>
            </a:r>
          </a:p>
          <a:p>
            <a:r>
              <a:rPr lang="en-US" dirty="0" smtClean="0"/>
              <a:t>C fusion lasts just a few hundred years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409" y="2763243"/>
            <a:ext cx="5121191" cy="4067048"/>
          </a:xfrm>
          <a:prstGeom prst="rect">
            <a:avLst/>
          </a:prstGeom>
        </p:spPr>
      </p:pic>
    </p:spTree>
    <p:extLst>
      <p:ext uri="{BB962C8B-B14F-4D97-AF65-F5344CB8AC3E}">
        <p14:creationId xmlns:p14="http://schemas.microsoft.com/office/powerpoint/2010/main" val="21353736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many announcements!</a:t>
            </a:r>
            <a:endParaRPr lang="en-US" dirty="0"/>
          </a:p>
        </p:txBody>
      </p:sp>
      <p:sp>
        <p:nvSpPr>
          <p:cNvPr id="3" name="Content Placeholder 2"/>
          <p:cNvSpPr>
            <a:spLocks noGrp="1"/>
          </p:cNvSpPr>
          <p:nvPr>
            <p:ph idx="1"/>
          </p:nvPr>
        </p:nvSpPr>
        <p:spPr>
          <a:xfrm>
            <a:off x="533400" y="1524000"/>
            <a:ext cx="11125200" cy="5334000"/>
          </a:xfrm>
        </p:spPr>
        <p:txBody>
          <a:bodyPr>
            <a:normAutofit lnSpcReduction="10000"/>
          </a:bodyPr>
          <a:lstStyle/>
          <a:p>
            <a:r>
              <a:rPr lang="en-US" dirty="0" smtClean="0"/>
              <a:t>Midterm 2 will be </a:t>
            </a:r>
            <a:r>
              <a:rPr lang="en-US" dirty="0" smtClean="0"/>
              <a:t>next </a:t>
            </a:r>
            <a:r>
              <a:rPr lang="en-US" dirty="0" smtClean="0"/>
              <a:t>Tuesday, </a:t>
            </a:r>
            <a:r>
              <a:rPr lang="en-US" dirty="0" smtClean="0"/>
              <a:t>10/30</a:t>
            </a:r>
            <a:r>
              <a:rPr lang="en-US" dirty="0"/>
              <a:t> </a:t>
            </a:r>
            <a:endParaRPr lang="en-US" dirty="0" smtClean="0"/>
          </a:p>
          <a:p>
            <a:pPr lvl="1"/>
            <a:r>
              <a:rPr lang="en-US" dirty="0" smtClean="0"/>
              <a:t>Thursday I’ll give a study guide/brief in-class review after chapter 18</a:t>
            </a:r>
            <a:endParaRPr lang="en-US" dirty="0" smtClean="0"/>
          </a:p>
          <a:p>
            <a:pPr lvl="1"/>
            <a:r>
              <a:rPr lang="en-US" dirty="0" smtClean="0"/>
              <a:t>This test will be a little different, hopefully in a good way</a:t>
            </a:r>
            <a:endParaRPr lang="en-US" dirty="0"/>
          </a:p>
          <a:p>
            <a:r>
              <a:rPr lang="en-US" dirty="0" smtClean="0"/>
              <a:t>Extra credit </a:t>
            </a:r>
            <a:r>
              <a:rPr lang="en-US" dirty="0" smtClean="0"/>
              <a:t>(5% toward final grade) Three </a:t>
            </a:r>
            <a:r>
              <a:rPr lang="en-US" dirty="0" smtClean="0"/>
              <a:t>College Observatory visit nights just for A235 students:</a:t>
            </a:r>
          </a:p>
          <a:p>
            <a:pPr lvl="1"/>
            <a:r>
              <a:rPr lang="en-US" dirty="0" smtClean="0"/>
              <a:t>Thursday, 11/1</a:t>
            </a:r>
          </a:p>
          <a:p>
            <a:pPr lvl="1"/>
            <a:r>
              <a:rPr lang="en-US" dirty="0" smtClean="0"/>
              <a:t>Sunday, 11/4</a:t>
            </a:r>
          </a:p>
          <a:p>
            <a:pPr lvl="1"/>
            <a:r>
              <a:rPr lang="en-US" dirty="0" smtClean="0"/>
              <a:t>Monday, 11/5</a:t>
            </a:r>
          </a:p>
          <a:p>
            <a:pPr lvl="1"/>
            <a:r>
              <a:rPr lang="en-US" dirty="0" smtClean="0"/>
              <a:t>Thursday, 11/8</a:t>
            </a:r>
          </a:p>
          <a:p>
            <a:pPr lvl="1"/>
            <a:r>
              <a:rPr lang="en-US" b="1" dirty="0" smtClean="0"/>
              <a:t>Only if clear!! </a:t>
            </a:r>
            <a:r>
              <a:rPr lang="en-US" dirty="0" smtClean="0"/>
              <a:t>Observatory phone number (336-334-5700) will have on/off announcement by 5:30pm those dates</a:t>
            </a:r>
          </a:p>
          <a:p>
            <a:pPr lvl="1"/>
            <a:r>
              <a:rPr lang="en-US" dirty="0" smtClean="0"/>
              <a:t>We will arrange carpools in Petty main foyer at 6pm (~40min drive to TCO). I can only take 3- volunteers with cars much appreciated!</a:t>
            </a:r>
            <a:endParaRPr lang="en-US" b="1" dirty="0" smtClean="0"/>
          </a:p>
          <a:p>
            <a:pPr lvl="1"/>
            <a:endParaRPr lang="en-US" dirty="0"/>
          </a:p>
        </p:txBody>
      </p:sp>
    </p:spTree>
    <p:extLst>
      <p:ext uri="{BB962C8B-B14F-4D97-AF65-F5344CB8AC3E}">
        <p14:creationId xmlns:p14="http://schemas.microsoft.com/office/powerpoint/2010/main" val="212686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core of a high-mass star</a:t>
            </a:r>
            <a:endParaRPr lang="en-US" dirty="0"/>
          </a:p>
        </p:txBody>
      </p:sp>
      <p:sp>
        <p:nvSpPr>
          <p:cNvPr id="3" name="Content Placeholder 2"/>
          <p:cNvSpPr>
            <a:spLocks noGrp="1"/>
          </p:cNvSpPr>
          <p:nvPr>
            <p:ph idx="1"/>
          </p:nvPr>
        </p:nvSpPr>
        <p:spPr>
          <a:xfrm>
            <a:off x="533400" y="1524000"/>
            <a:ext cx="7620000" cy="5334000"/>
          </a:xfrm>
        </p:spPr>
        <p:txBody>
          <a:bodyPr>
            <a:normAutofit lnSpcReduction="10000"/>
          </a:bodyPr>
          <a:lstStyle/>
          <a:p>
            <a:r>
              <a:rPr lang="en-US" dirty="0" smtClean="0"/>
              <a:t>Next, depending on temperature, more complex fusion begins</a:t>
            </a:r>
          </a:p>
          <a:p>
            <a:pPr lvl="1"/>
            <a:r>
              <a:rPr lang="en-US" dirty="0" smtClean="0"/>
              <a:t>He-capture reactions: </a:t>
            </a:r>
          </a:p>
          <a:p>
            <a:pPr lvl="2"/>
            <a:r>
              <a:rPr lang="en-US" dirty="0" err="1" smtClean="0"/>
              <a:t>C+He</a:t>
            </a:r>
            <a:r>
              <a:rPr lang="en-US" dirty="0" err="1" smtClean="0">
                <a:sym typeface="Wingdings"/>
              </a:rPr>
              <a:t>O</a:t>
            </a:r>
            <a:r>
              <a:rPr lang="en-US" dirty="0" smtClean="0">
                <a:sym typeface="Wingdings"/>
              </a:rPr>
              <a:t>,</a:t>
            </a:r>
          </a:p>
          <a:p>
            <a:pPr lvl="2"/>
            <a:r>
              <a:rPr lang="en-US" dirty="0" err="1" smtClean="0">
                <a:sym typeface="Wingdings"/>
              </a:rPr>
              <a:t>O+HeNe</a:t>
            </a:r>
            <a:endParaRPr lang="en-US" dirty="0" smtClean="0">
              <a:sym typeface="Wingdings"/>
            </a:endParaRPr>
          </a:p>
          <a:p>
            <a:pPr lvl="2"/>
            <a:r>
              <a:rPr lang="en-US" dirty="0" err="1" smtClean="0">
                <a:sym typeface="Wingdings"/>
              </a:rPr>
              <a:t>Ne+HeMg</a:t>
            </a:r>
            <a:endParaRPr lang="en-US" dirty="0" smtClean="0">
              <a:sym typeface="Wingdings"/>
            </a:endParaRPr>
          </a:p>
          <a:p>
            <a:pPr lvl="1"/>
            <a:r>
              <a:rPr lang="en-US" dirty="0" smtClean="0"/>
              <a:t>Heavy nuclei start fusing:</a:t>
            </a:r>
          </a:p>
          <a:p>
            <a:pPr lvl="2"/>
            <a:r>
              <a:rPr lang="en-US" dirty="0" err="1" smtClean="0"/>
              <a:t>C+O</a:t>
            </a:r>
            <a:r>
              <a:rPr lang="en-US" dirty="0" err="1" smtClean="0">
                <a:sym typeface="Wingdings"/>
              </a:rPr>
              <a:t>Si</a:t>
            </a:r>
            <a:endParaRPr lang="en-US" dirty="0" smtClean="0">
              <a:sym typeface="Wingdings"/>
            </a:endParaRPr>
          </a:p>
          <a:p>
            <a:pPr lvl="2"/>
            <a:r>
              <a:rPr lang="en-US" dirty="0" smtClean="0">
                <a:sym typeface="Wingdings"/>
              </a:rPr>
              <a:t>O+OS</a:t>
            </a:r>
          </a:p>
          <a:p>
            <a:pPr lvl="2"/>
            <a:r>
              <a:rPr lang="en-US" dirty="0" err="1" smtClean="0">
                <a:sym typeface="Wingdings"/>
              </a:rPr>
              <a:t>Si+SiFe</a:t>
            </a:r>
            <a:endParaRPr lang="en-US" dirty="0" smtClean="0">
              <a:sym typeface="Wingdings"/>
            </a:endParaRPr>
          </a:p>
          <a:p>
            <a:pPr lvl="1"/>
            <a:r>
              <a:rPr lang="en-US" dirty="0" smtClean="0">
                <a:sym typeface="Wingdings"/>
              </a:rPr>
              <a:t>Some of these reactions create neutrons that can fuse with heavy elements to produce even rarer elements</a:t>
            </a:r>
          </a:p>
          <a:p>
            <a:r>
              <a:rPr lang="en-US" dirty="0" smtClean="0">
                <a:sym typeface="Wingdings"/>
              </a:rPr>
              <a:t>Fusion proceeds in shells until iron starts to pile up in the star’s core; it does not fuse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409" y="2763243"/>
            <a:ext cx="5121191" cy="4067048"/>
          </a:xfrm>
          <a:prstGeom prst="rect">
            <a:avLst/>
          </a:prstGeom>
        </p:spPr>
      </p:pic>
    </p:spTree>
    <p:extLst>
      <p:ext uri="{BB962C8B-B14F-4D97-AF65-F5344CB8AC3E}">
        <p14:creationId xmlns:p14="http://schemas.microsoft.com/office/powerpoint/2010/main" val="68854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It’s elemental</a:t>
            </a:r>
            <a:endParaRPr lang="en-US" dirty="0"/>
          </a:p>
        </p:txBody>
      </p:sp>
      <p:pic>
        <p:nvPicPr>
          <p:cNvPr id="7" name="Content Placeholder 6"/>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400" y="1461655"/>
            <a:ext cx="5308086" cy="4953000"/>
          </a:xfrm>
        </p:spPr>
      </p:pic>
      <p:sp>
        <p:nvSpPr>
          <p:cNvPr id="6" name="Content Placeholder 5"/>
          <p:cNvSpPr>
            <a:spLocks noGrp="1"/>
          </p:cNvSpPr>
          <p:nvPr>
            <p:ph sz="half" idx="2"/>
          </p:nvPr>
        </p:nvSpPr>
        <p:spPr>
          <a:xfrm>
            <a:off x="6338315" y="1143000"/>
            <a:ext cx="5320285" cy="5943600"/>
          </a:xfrm>
        </p:spPr>
        <p:txBody>
          <a:bodyPr/>
          <a:lstStyle/>
          <a:p>
            <a:r>
              <a:rPr lang="en-US" sz="2100" dirty="0" smtClean="0"/>
              <a:t>In fusion, the nucleus produced is less massive than the nuclei that collided to produce it </a:t>
            </a:r>
          </a:p>
          <a:p>
            <a:pPr lvl="1"/>
            <a:r>
              <a:rPr lang="en-US" sz="2100" dirty="0" smtClean="0"/>
              <a:t>‘missing’ mass is converted to energy: </a:t>
            </a:r>
          </a:p>
          <a:p>
            <a:pPr lvl="2"/>
            <a:r>
              <a:rPr lang="en-US" sz="2100" dirty="0" smtClean="0"/>
              <a:t>some of this energy radiates away, </a:t>
            </a:r>
          </a:p>
          <a:p>
            <a:pPr lvl="2"/>
            <a:r>
              <a:rPr lang="en-US" sz="2100" dirty="0" smtClean="0"/>
              <a:t>some energy goes into motion of new nucleus, and </a:t>
            </a:r>
          </a:p>
          <a:p>
            <a:pPr lvl="2"/>
            <a:r>
              <a:rPr lang="en-US" sz="2100" dirty="0" smtClean="0"/>
              <a:t>some goes into binding the new nucleus together</a:t>
            </a:r>
          </a:p>
          <a:p>
            <a:r>
              <a:rPr lang="en-US" sz="2100" dirty="0" smtClean="0"/>
              <a:t>Iron has the lowest mass per nuclear particle of all the elements. It can be produced by fusion or fission, but itself cannot fuse or </a:t>
            </a:r>
            <a:r>
              <a:rPr lang="mr-IN" sz="2100" dirty="0" smtClean="0"/>
              <a:t>…</a:t>
            </a:r>
            <a:r>
              <a:rPr lang="en-US" sz="2100" dirty="0" smtClean="0"/>
              <a:t> fizz (non-technical term)</a:t>
            </a:r>
          </a:p>
          <a:p>
            <a:r>
              <a:rPr lang="en-US" sz="2100" dirty="0" smtClean="0"/>
              <a:t>Anything heavier than iron takes energy to produce, rather than producing energy</a:t>
            </a:r>
            <a:endParaRPr lang="en-US" sz="2100" dirty="0"/>
          </a:p>
        </p:txBody>
      </p:sp>
    </p:spTree>
    <p:extLst>
      <p:ext uri="{BB962C8B-B14F-4D97-AF65-F5344CB8AC3E}">
        <p14:creationId xmlns:p14="http://schemas.microsoft.com/office/powerpoint/2010/main" val="1047663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elemental: we are made of star-stuff!</a:t>
            </a:r>
            <a:endParaRPr lang="en-US" dirty="0"/>
          </a:p>
        </p:txBody>
      </p:sp>
      <p:sp>
        <p:nvSpPr>
          <p:cNvPr id="3" name="Content Placeholder 2"/>
          <p:cNvSpPr>
            <a:spLocks noGrp="1"/>
          </p:cNvSpPr>
          <p:nvPr>
            <p:ph sz="half" idx="1"/>
          </p:nvPr>
        </p:nvSpPr>
        <p:spPr>
          <a:xfrm>
            <a:off x="152400" y="1447800"/>
            <a:ext cx="6477000" cy="4292226"/>
          </a:xfrm>
        </p:spPr>
        <p:txBody>
          <a:bodyPr/>
          <a:lstStyle/>
          <a:p>
            <a:r>
              <a:rPr lang="en-US" sz="2100" dirty="0" smtClean="0"/>
              <a:t>How do we know what we know?</a:t>
            </a:r>
          </a:p>
          <a:p>
            <a:pPr lvl="1"/>
            <a:r>
              <a:rPr lang="en-US" sz="2100" dirty="0" smtClean="0"/>
              <a:t>Big Bang produced H, He, tiny bit of Li</a:t>
            </a:r>
          </a:p>
          <a:p>
            <a:pPr lvl="1"/>
            <a:r>
              <a:rPr lang="en-US" sz="2100" dirty="0" smtClean="0"/>
              <a:t>Even-numbered elements more abundant</a:t>
            </a:r>
          </a:p>
          <a:p>
            <a:pPr lvl="1"/>
            <a:r>
              <a:rPr lang="en-US" sz="2100" dirty="0" smtClean="0"/>
              <a:t>Stars in (older) globular clusters have ~0.1% metals by mass; (young) open-cluster stars have 2-3%</a:t>
            </a:r>
            <a:endParaRPr lang="en-US" sz="21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07305" y="1371600"/>
            <a:ext cx="4851295" cy="5304733"/>
          </a:xfr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3732" y="3505200"/>
            <a:ext cx="5257800" cy="368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68462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to the high-mass star next?</a:t>
            </a:r>
            <a:endParaRPr lang="en-US" dirty="0"/>
          </a:p>
        </p:txBody>
      </p:sp>
      <p:sp>
        <p:nvSpPr>
          <p:cNvPr id="5" name="Content Placeholder 4"/>
          <p:cNvSpPr>
            <a:spLocks noGrp="1"/>
          </p:cNvSpPr>
          <p:nvPr>
            <p:ph idx="1"/>
          </p:nvPr>
        </p:nvSpPr>
        <p:spPr>
          <a:xfrm>
            <a:off x="533400" y="1524000"/>
            <a:ext cx="6400800" cy="5257800"/>
          </a:xfrm>
        </p:spPr>
        <p:txBody>
          <a:bodyPr>
            <a:normAutofit/>
          </a:bodyPr>
          <a:lstStyle/>
          <a:p>
            <a:r>
              <a:rPr lang="en-US" dirty="0" smtClean="0"/>
              <a:t>Depends on its mass!</a:t>
            </a:r>
          </a:p>
          <a:p>
            <a:r>
              <a:rPr lang="en-US" dirty="0" smtClean="0"/>
              <a:t>In the core of a star, no matter its mass, Fe won’t fuse into anything heavier. The last few days of a high-mass star’s life are due to electron degeneracy pressure of iron holding out against collapse</a:t>
            </a:r>
          </a:p>
          <a:p>
            <a:pPr lvl="1"/>
            <a:r>
              <a:rPr lang="mr-IN" dirty="0" smtClean="0"/>
              <a:t>…</a:t>
            </a:r>
            <a:r>
              <a:rPr lang="en-US" dirty="0" smtClean="0"/>
              <a:t>until it can’t any more</a:t>
            </a:r>
          </a:p>
          <a:p>
            <a:pPr lvl="1"/>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549" y="1600200"/>
            <a:ext cx="4607687" cy="4905248"/>
          </a:xfrm>
          <a:prstGeom prst="rect">
            <a:avLst/>
          </a:prstGeom>
        </p:spPr>
      </p:pic>
    </p:spTree>
    <p:extLst>
      <p:ext uri="{BB962C8B-B14F-4D97-AF65-F5344CB8AC3E}">
        <p14:creationId xmlns:p14="http://schemas.microsoft.com/office/powerpoint/2010/main" val="2916615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895600"/>
            <a:ext cx="12192000" cy="4876800"/>
          </a:xfrm>
          <a:prstGeom prst="rect">
            <a:avLst/>
          </a:prstGeom>
        </p:spPr>
      </p:pic>
      <p:sp>
        <p:nvSpPr>
          <p:cNvPr id="2" name="Title 1"/>
          <p:cNvSpPr>
            <a:spLocks noGrp="1"/>
          </p:cNvSpPr>
          <p:nvPr>
            <p:ph type="title"/>
          </p:nvPr>
        </p:nvSpPr>
        <p:spPr/>
        <p:txBody>
          <a:bodyPr/>
          <a:lstStyle/>
          <a:p>
            <a:r>
              <a:rPr lang="en-US" dirty="0" smtClean="0"/>
              <a:t>What happens to the high-mass star next?</a:t>
            </a:r>
            <a:endParaRPr lang="en-US" dirty="0"/>
          </a:p>
        </p:txBody>
      </p:sp>
      <p:sp>
        <p:nvSpPr>
          <p:cNvPr id="3" name="Content Placeholder 2"/>
          <p:cNvSpPr>
            <a:spLocks noGrp="1"/>
          </p:cNvSpPr>
          <p:nvPr>
            <p:ph idx="1"/>
          </p:nvPr>
        </p:nvSpPr>
        <p:spPr/>
        <p:txBody>
          <a:bodyPr>
            <a:normAutofit/>
          </a:bodyPr>
          <a:lstStyle/>
          <a:p>
            <a:r>
              <a:rPr lang="en-US" sz="1800" dirty="0"/>
              <a:t>At high enough pressure, even electron degeneracy pressure can’t hold out: electrons combine with protons to form neutrons, collapse continues, catastrophically</a:t>
            </a:r>
          </a:p>
          <a:p>
            <a:pPr lvl="1"/>
            <a:r>
              <a:rPr lang="en-US" sz="1800" dirty="0"/>
              <a:t>Imagine the mass of the Sun, all neutrons, starting at about Earth’s size collapsing down to about the size of Greensboro</a:t>
            </a:r>
          </a:p>
          <a:p>
            <a:pPr lvl="1"/>
            <a:r>
              <a:rPr lang="en-US" sz="1800" dirty="0" smtClean="0">
                <a:solidFill>
                  <a:schemeClr val="bg1"/>
                </a:solidFill>
              </a:rPr>
              <a:t>Huge amounts of gravitational </a:t>
            </a:r>
            <a:r>
              <a:rPr lang="en-US" sz="1800" dirty="0">
                <a:solidFill>
                  <a:schemeClr val="bg1"/>
                </a:solidFill>
              </a:rPr>
              <a:t>potential energy released in </a:t>
            </a:r>
            <a:r>
              <a:rPr lang="en-US" sz="1800" dirty="0" smtClean="0">
                <a:solidFill>
                  <a:schemeClr val="bg1"/>
                </a:solidFill>
              </a:rPr>
              <a:t>collapse, blows off star’s remaining outer layers: </a:t>
            </a:r>
            <a:r>
              <a:rPr lang="en-US" sz="1800" b="1" dirty="0" smtClean="0">
                <a:solidFill>
                  <a:schemeClr val="bg1"/>
                </a:solidFill>
              </a:rPr>
              <a:t>supernova!</a:t>
            </a:r>
            <a:endParaRPr lang="en-US" sz="1800" dirty="0">
              <a:solidFill>
                <a:schemeClr val="bg1"/>
              </a:solidFill>
            </a:endParaRPr>
          </a:p>
        </p:txBody>
      </p:sp>
    </p:spTree>
    <p:extLst>
      <p:ext uri="{BB962C8B-B14F-4D97-AF65-F5344CB8AC3E}">
        <p14:creationId xmlns:p14="http://schemas.microsoft.com/office/powerpoint/2010/main" val="1617101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Supernova</a:t>
            </a:r>
            <a:endParaRPr lang="en-US" dirty="0"/>
          </a:p>
        </p:txBody>
      </p:sp>
      <p:sp>
        <p:nvSpPr>
          <p:cNvPr id="3" name="Content Placeholder 2"/>
          <p:cNvSpPr>
            <a:spLocks noGrp="1"/>
          </p:cNvSpPr>
          <p:nvPr>
            <p:ph idx="1"/>
          </p:nvPr>
        </p:nvSpPr>
        <p:spPr>
          <a:xfrm>
            <a:off x="533400" y="1524000"/>
            <a:ext cx="5592064" cy="5334000"/>
          </a:xfrm>
        </p:spPr>
        <p:txBody>
          <a:bodyPr>
            <a:normAutofit lnSpcReduction="10000"/>
          </a:bodyPr>
          <a:lstStyle/>
          <a:p>
            <a:r>
              <a:rPr lang="en-US" dirty="0" smtClean="0"/>
              <a:t>We don’t know what exactly happens inside the star, but it could be</a:t>
            </a:r>
            <a:r>
              <a:rPr lang="mr-IN" dirty="0" smtClean="0"/>
              <a:t>…</a:t>
            </a:r>
            <a:endParaRPr lang="en-US" dirty="0" smtClean="0"/>
          </a:p>
          <a:p>
            <a:pPr lvl="1"/>
            <a:r>
              <a:rPr lang="en-US" dirty="0" smtClean="0"/>
              <a:t>Material collapses onto neutron core, core slightly bounces, accelerating material away</a:t>
            </a:r>
          </a:p>
          <a:p>
            <a:pPr lvl="1"/>
            <a:r>
              <a:rPr lang="en-US" dirty="0" smtClean="0"/>
              <a:t>When the core implodes, electrons combining with protons produces </a:t>
            </a:r>
            <a:r>
              <a:rPr lang="en-US" b="1" dirty="0" smtClean="0"/>
              <a:t>SO MANY NEUTRINOS</a:t>
            </a:r>
            <a:r>
              <a:rPr lang="en-US" dirty="0" smtClean="0"/>
              <a:t>! They could add energy to the shock wave and help propel atmosphere away</a:t>
            </a:r>
          </a:p>
          <a:p>
            <a:r>
              <a:rPr lang="en-US" dirty="0" smtClean="0"/>
              <a:t>In the core collapse/shock/bouncing back/ejecting of the star’s atmosphere, enough energy is produced to fuse heavier elements than iron (neutrons were produced when core collapsed)</a:t>
            </a:r>
          </a:p>
          <a:p>
            <a:r>
              <a:rPr lang="en-US" dirty="0" smtClean="0"/>
              <a:t>These elements are scattered off into space</a:t>
            </a:r>
          </a:p>
          <a:p>
            <a:pPr lvl="1"/>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26854"/>
          <a:stretch/>
        </p:blipFill>
        <p:spPr>
          <a:xfrm>
            <a:off x="6125464" y="1981200"/>
            <a:ext cx="6066536" cy="4053696"/>
          </a:xfrm>
          <a:prstGeom prst="rect">
            <a:avLst/>
          </a:prstGeom>
        </p:spPr>
      </p:pic>
    </p:spTree>
    <p:extLst>
      <p:ext uri="{BB962C8B-B14F-4D97-AF65-F5344CB8AC3E}">
        <p14:creationId xmlns:p14="http://schemas.microsoft.com/office/powerpoint/2010/main" val="845914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Supernova remnants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99872" y="0"/>
            <a:ext cx="11192256" cy="6858000"/>
          </a:xfrm>
          <a:prstGeom prst="rect">
            <a:avLst/>
          </a:prstGeom>
        </p:spPr>
      </p:pic>
    </p:spTree>
    <p:extLst>
      <p:ext uri="{BB962C8B-B14F-4D97-AF65-F5344CB8AC3E}">
        <p14:creationId xmlns:p14="http://schemas.microsoft.com/office/powerpoint/2010/main" val="3211018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rot="20474803">
            <a:off x="696084" y="3237707"/>
            <a:ext cx="4308993" cy="1723597"/>
          </a:xfrm>
          <a:prstGeom prst="rect">
            <a:avLst/>
          </a:prstGeom>
        </p:spPr>
      </p:pic>
      <p:sp>
        <p:nvSpPr>
          <p:cNvPr id="3" name="Content Placeholder 2"/>
          <p:cNvSpPr>
            <a:spLocks noGrp="1"/>
          </p:cNvSpPr>
          <p:nvPr>
            <p:ph idx="1"/>
          </p:nvPr>
        </p:nvSpPr>
        <p:spPr/>
        <p:txBody>
          <a:bodyPr/>
          <a:lstStyle/>
          <a:p>
            <a:pPr marL="228600" lvl="1"/>
            <a:r>
              <a:rPr lang="en-US" dirty="0"/>
              <a:t>Neutron degeneracy pressure is left to fight </a:t>
            </a:r>
            <a:r>
              <a:rPr lang="en-US" dirty="0" smtClean="0"/>
              <a:t>gravity</a:t>
            </a:r>
          </a:p>
          <a:p>
            <a:pPr marL="457200" lvl="2"/>
            <a:r>
              <a:rPr lang="en-US" dirty="0" smtClean="0"/>
              <a:t>More on neutron stars next class</a:t>
            </a:r>
            <a:r>
              <a:rPr lang="mr-IN" dirty="0" smtClean="0"/>
              <a:t>…</a:t>
            </a:r>
            <a:endParaRPr lang="en-US" dirty="0" smtClean="0"/>
          </a:p>
          <a:p>
            <a:pPr marL="228600" lvl="1"/>
            <a:r>
              <a:rPr lang="en-US" dirty="0" smtClean="0"/>
              <a:t>If </a:t>
            </a:r>
            <a:r>
              <a:rPr lang="en-US" dirty="0"/>
              <a:t>there’s enough mass left, it too can be </a:t>
            </a:r>
            <a:r>
              <a:rPr lang="en-US" dirty="0" smtClean="0"/>
              <a:t>overcome: </a:t>
            </a:r>
            <a:r>
              <a:rPr lang="en-US" dirty="0"/>
              <a:t>a black hole </a:t>
            </a:r>
            <a:r>
              <a:rPr lang="en-US" dirty="0" smtClean="0"/>
              <a:t>forms </a:t>
            </a:r>
          </a:p>
          <a:p>
            <a:pPr marL="457200" lvl="2"/>
            <a:r>
              <a:rPr lang="en-US" dirty="0" smtClean="0"/>
              <a:t>More on black holes next class!!</a:t>
            </a:r>
            <a:endParaRPr lang="en-US" dirty="0"/>
          </a:p>
        </p:txBody>
      </p:sp>
      <p:sp>
        <p:nvSpPr>
          <p:cNvPr id="2" name="Title 1"/>
          <p:cNvSpPr>
            <a:spLocks noGrp="1"/>
          </p:cNvSpPr>
          <p:nvPr>
            <p:ph type="title"/>
          </p:nvPr>
        </p:nvSpPr>
        <p:spPr/>
        <p:txBody>
          <a:bodyPr/>
          <a:lstStyle/>
          <a:p>
            <a:r>
              <a:rPr lang="en-US" dirty="0" smtClean="0"/>
              <a:t>What happens to even higher-mass stars?</a:t>
            </a:r>
            <a:endParaRPr lang="en-US" dirty="0"/>
          </a:p>
        </p:txBody>
      </p:sp>
    </p:spTree>
    <p:extLst>
      <p:ext uri="{BB962C8B-B14F-4D97-AF65-F5344CB8AC3E}">
        <p14:creationId xmlns:p14="http://schemas.microsoft.com/office/powerpoint/2010/main" val="3013828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Stars don’t all live in isolation</a:t>
            </a:r>
            <a:r>
              <a:rPr lang="mr-IN" dirty="0" smtClean="0"/>
              <a:t>…</a:t>
            </a:r>
            <a:endParaRPr lang="en-US" dirty="0"/>
          </a:p>
        </p:txBody>
      </p:sp>
      <p:sp>
        <p:nvSpPr>
          <p:cNvPr id="3" name="Content Placeholder 2"/>
          <p:cNvSpPr>
            <a:spLocks noGrp="1"/>
          </p:cNvSpPr>
          <p:nvPr>
            <p:ph idx="1"/>
          </p:nvPr>
        </p:nvSpPr>
        <p:spPr/>
        <p:txBody>
          <a:bodyPr/>
          <a:lstStyle/>
          <a:p>
            <a:r>
              <a:rPr lang="en-US" dirty="0" smtClean="0"/>
              <a:t>What if stars are in binaries? </a:t>
            </a:r>
          </a:p>
          <a:p>
            <a:r>
              <a:rPr lang="en-US" dirty="0" smtClean="0"/>
              <a:t>And close enough to tidally interact? </a:t>
            </a:r>
          </a:p>
          <a:p>
            <a:r>
              <a:rPr lang="en-US" dirty="0" smtClean="0"/>
              <a:t>And close enough to exchange mass?</a:t>
            </a:r>
          </a:p>
          <a:p>
            <a:endParaRPr lang="en-US" dirty="0"/>
          </a:p>
          <a:p>
            <a:r>
              <a:rPr lang="en-US" dirty="0" smtClean="0"/>
              <a:t>Could impact stars’ lifetimes!</a:t>
            </a:r>
          </a:p>
          <a:p>
            <a:pPr lvl="1"/>
            <a:r>
              <a:rPr lang="en-US" dirty="0" smtClean="0"/>
              <a:t>Algol system: 3.7M</a:t>
            </a:r>
            <a:r>
              <a:rPr lang="en-US" baseline="-25000" dirty="0" smtClean="0"/>
              <a:t>☉</a:t>
            </a:r>
            <a:r>
              <a:rPr lang="en-US" dirty="0" smtClean="0"/>
              <a:t> main-sequence star + 0.8M</a:t>
            </a:r>
            <a:r>
              <a:rPr lang="en-US" baseline="-25000" dirty="0" smtClean="0"/>
              <a:t>☉</a:t>
            </a:r>
            <a:r>
              <a:rPr lang="en-US" dirty="0" smtClean="0"/>
              <a:t> subgiant</a:t>
            </a:r>
          </a:p>
          <a:p>
            <a:pPr lvl="1"/>
            <a:r>
              <a:rPr lang="en-US" dirty="0" smtClean="0"/>
              <a:t>(think about why this is weird, if we assume binary stars formed together and are the same age)</a:t>
            </a:r>
          </a:p>
          <a:p>
            <a:endParaRPr lang="en-US" dirty="0"/>
          </a:p>
        </p:txBody>
      </p:sp>
      <p:pic>
        <p:nvPicPr>
          <p:cNvPr id="4" name="Picture 3"/>
          <p:cNvPicPr>
            <a:picLocks noChangeAspect="1"/>
          </p:cNvPicPr>
          <p:nvPr/>
        </p:nvPicPr>
        <p:blipFill>
          <a:blip r:embed="rId3"/>
          <a:stretch>
            <a:fillRect/>
          </a:stretch>
        </p:blipFill>
        <p:spPr>
          <a:xfrm>
            <a:off x="7543800" y="1524000"/>
            <a:ext cx="3492500" cy="2324100"/>
          </a:xfrm>
          <a:prstGeom prst="rect">
            <a:avLst/>
          </a:prstGeom>
        </p:spPr>
      </p:pic>
    </p:spTree>
    <p:extLst>
      <p:ext uri="{BB962C8B-B14F-4D97-AF65-F5344CB8AC3E}">
        <p14:creationId xmlns:p14="http://schemas.microsoft.com/office/powerpoint/2010/main" val="7093387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437563"/>
            <a:ext cx="11811000" cy="7885163"/>
          </a:xfrm>
        </p:spPr>
      </p:pic>
    </p:spTree>
    <p:extLst>
      <p:ext uri="{BB962C8B-B14F-4D97-AF65-F5344CB8AC3E}">
        <p14:creationId xmlns:p14="http://schemas.microsoft.com/office/powerpoint/2010/main" val="6785328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Poof</a:t>
            </a:r>
            <a:r>
              <a:rPr lang="mr-IN"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2401" y="1143000"/>
            <a:ext cx="3657600" cy="3736057"/>
          </a:xfrm>
          <a:prstGeom prst="rect">
            <a:avLst/>
          </a:prstGeom>
        </p:spPr>
      </p:pic>
      <p:pic>
        <p:nvPicPr>
          <p:cNvPr id="5" name="Picture 4"/>
          <p:cNvPicPr>
            <a:picLocks noChangeAspect="1"/>
          </p:cNvPicPr>
          <p:nvPr/>
        </p:nvPicPr>
        <p:blipFill>
          <a:blip r:embed="rId4"/>
          <a:stretch>
            <a:fillRect/>
          </a:stretch>
        </p:blipFill>
        <p:spPr>
          <a:xfrm>
            <a:off x="4170649" y="152400"/>
            <a:ext cx="7868950" cy="6553200"/>
          </a:xfrm>
          <a:prstGeom prst="rect">
            <a:avLst/>
          </a:prstGeom>
        </p:spPr>
      </p:pic>
    </p:spTree>
    <p:extLst>
      <p:ext uri="{BB962C8B-B14F-4D97-AF65-F5344CB8AC3E}">
        <p14:creationId xmlns:p14="http://schemas.microsoft.com/office/powerpoint/2010/main" val="21041826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quick recap: the Sun, leaving the main sequence</a:t>
            </a:r>
            <a:endParaRPr lang="en-US" dirty="0"/>
          </a:p>
        </p:txBody>
      </p:sp>
      <p:sp>
        <p:nvSpPr>
          <p:cNvPr id="6" name="Content Placeholder 5"/>
          <p:cNvSpPr>
            <a:spLocks noGrp="1"/>
          </p:cNvSpPr>
          <p:nvPr>
            <p:ph sz="half" idx="2"/>
          </p:nvPr>
        </p:nvSpPr>
        <p:spPr>
          <a:xfrm>
            <a:off x="3733800" y="1447800"/>
            <a:ext cx="4038600" cy="5257800"/>
          </a:xfrm>
        </p:spPr>
        <p:txBody>
          <a:bodyPr/>
          <a:lstStyle/>
          <a:p>
            <a:r>
              <a:rPr lang="en-US" dirty="0" smtClean="0"/>
              <a:t>Fusing H into He: 10</a:t>
            </a:r>
            <a:r>
              <a:rPr lang="en-US" baseline="30000" dirty="0" smtClean="0"/>
              <a:t>10</a:t>
            </a:r>
            <a:r>
              <a:rPr lang="en-US" dirty="0" smtClean="0"/>
              <a:t> years</a:t>
            </a:r>
          </a:p>
          <a:p>
            <a:r>
              <a:rPr lang="en-US" dirty="0" smtClean="0"/>
              <a:t>Fusion distributed throughout core, over time, inert He core grows</a:t>
            </a:r>
            <a:endParaRPr lang="en-US" dirty="0"/>
          </a:p>
          <a:p>
            <a:endParaRPr lang="en-US" dirty="0"/>
          </a:p>
          <a:p>
            <a:endParaRPr lang="en-US" dirty="0" smtClean="0"/>
          </a:p>
          <a:p>
            <a:r>
              <a:rPr lang="en-US" dirty="0" smtClean="0"/>
              <a:t>He produced sinks to middle, H now in temperature region &lt; 10</a:t>
            </a:r>
            <a:r>
              <a:rPr lang="en-US" baseline="30000" dirty="0" smtClean="0"/>
              <a:t>6</a:t>
            </a:r>
            <a:r>
              <a:rPr lang="en-US" dirty="0" smtClean="0"/>
              <a:t> K! </a:t>
            </a:r>
          </a:p>
          <a:p>
            <a:r>
              <a:rPr lang="en-US" dirty="0" smtClean="0"/>
              <a:t>Fusion slows, gravity starts to collapse core</a:t>
            </a:r>
          </a:p>
          <a:p>
            <a:r>
              <a:rPr lang="en-US" dirty="0" smtClean="0"/>
              <a:t>Without energy input, surface starts to cool, redden</a:t>
            </a:r>
            <a:endParaRPr lang="en-US" dirty="0"/>
          </a:p>
        </p:txBody>
      </p:sp>
      <p:sp>
        <p:nvSpPr>
          <p:cNvPr id="4" name="Oval 3"/>
          <p:cNvSpPr/>
          <p:nvPr/>
        </p:nvSpPr>
        <p:spPr>
          <a:xfrm>
            <a:off x="533400" y="1267573"/>
            <a:ext cx="2556139" cy="2438400"/>
          </a:xfrm>
          <a:prstGeom prst="ellipse">
            <a:avLst/>
          </a:prstGeom>
          <a:gradFill>
            <a:gsLst>
              <a:gs pos="29000">
                <a:srgbClr val="DEFF79"/>
              </a:gs>
              <a:gs pos="78000">
                <a:srgbClr val="92D05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525005" y="2200309"/>
            <a:ext cx="572928" cy="572928"/>
          </a:xfrm>
          <a:prstGeom prst="ellipse">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33400" y="4267200"/>
            <a:ext cx="2556139" cy="2438400"/>
          </a:xfrm>
          <a:prstGeom prst="ellipse">
            <a:avLst/>
          </a:prstGeom>
          <a:gradFill>
            <a:gsLst>
              <a:gs pos="29000">
                <a:srgbClr val="FFC000">
                  <a:alpha val="47059"/>
                </a:srgbClr>
              </a:gs>
              <a:gs pos="78000">
                <a:srgbClr val="FFC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630137" y="5305068"/>
            <a:ext cx="362664" cy="36266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endCxn id="10" idx="1"/>
          </p:cNvCxnSpPr>
          <p:nvPr/>
        </p:nvCxnSpPr>
        <p:spPr>
          <a:xfrm>
            <a:off x="1371600" y="5105400"/>
            <a:ext cx="311648" cy="252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0"/>
          </p:cNvCxnSpPr>
          <p:nvPr/>
        </p:nvCxnSpPr>
        <p:spPr>
          <a:xfrm>
            <a:off x="1811469" y="4898065"/>
            <a:ext cx="0" cy="407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7"/>
          </p:cNvCxnSpPr>
          <p:nvPr/>
        </p:nvCxnSpPr>
        <p:spPr>
          <a:xfrm flipH="1">
            <a:off x="1939690" y="5101566"/>
            <a:ext cx="387819" cy="256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0" idx="2"/>
          </p:cNvCxnSpPr>
          <p:nvPr/>
        </p:nvCxnSpPr>
        <p:spPr>
          <a:xfrm>
            <a:off x="1219200" y="5486400"/>
            <a:ext cx="41093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0" idx="3"/>
          </p:cNvCxnSpPr>
          <p:nvPr/>
        </p:nvCxnSpPr>
        <p:spPr>
          <a:xfrm flipV="1">
            <a:off x="1371600" y="5614621"/>
            <a:ext cx="311648" cy="328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0" idx="4"/>
          </p:cNvCxnSpPr>
          <p:nvPr/>
        </p:nvCxnSpPr>
        <p:spPr>
          <a:xfrm flipV="1">
            <a:off x="1811469" y="5667732"/>
            <a:ext cx="0" cy="379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0" idx="6"/>
          </p:cNvCxnSpPr>
          <p:nvPr/>
        </p:nvCxnSpPr>
        <p:spPr>
          <a:xfrm flipH="1">
            <a:off x="1992801" y="5486400"/>
            <a:ext cx="369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5"/>
          </p:cNvCxnSpPr>
          <p:nvPr/>
        </p:nvCxnSpPr>
        <p:spPr>
          <a:xfrm flipH="1" flipV="1">
            <a:off x="1939690" y="5614621"/>
            <a:ext cx="269614" cy="328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1790632"/>
            <a:ext cx="3932477" cy="4067048"/>
          </a:xfrm>
          <a:prstGeom prst="rect">
            <a:avLst/>
          </a:prstGeom>
        </p:spPr>
      </p:pic>
    </p:spTree>
    <p:extLst>
      <p:ext uri="{BB962C8B-B14F-4D97-AF65-F5344CB8AC3E}">
        <p14:creationId xmlns:p14="http://schemas.microsoft.com/office/powerpoint/2010/main" val="1109223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7-Point Star 64"/>
          <p:cNvSpPr/>
          <p:nvPr/>
        </p:nvSpPr>
        <p:spPr>
          <a:xfrm>
            <a:off x="-914400" y="2976708"/>
            <a:ext cx="5465631" cy="5176691"/>
          </a:xfrm>
          <a:prstGeom prst="star7">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A quick recap: the Sun, leaving the main sequence</a:t>
            </a:r>
            <a:endParaRPr lang="en-US" dirty="0"/>
          </a:p>
        </p:txBody>
      </p:sp>
      <p:sp>
        <p:nvSpPr>
          <p:cNvPr id="6" name="Content Placeholder 5"/>
          <p:cNvSpPr>
            <a:spLocks noGrp="1"/>
          </p:cNvSpPr>
          <p:nvPr>
            <p:ph sz="half" idx="2"/>
          </p:nvPr>
        </p:nvSpPr>
        <p:spPr>
          <a:xfrm>
            <a:off x="3733800" y="1447800"/>
            <a:ext cx="4038600" cy="5257800"/>
          </a:xfrm>
        </p:spPr>
        <p:txBody>
          <a:bodyPr/>
          <a:lstStyle/>
          <a:p>
            <a:r>
              <a:rPr lang="en-US" dirty="0" smtClean="0"/>
              <a:t>Temperature rises enough that H now in sweet spot to start fusing again</a:t>
            </a:r>
          </a:p>
          <a:p>
            <a:pPr lvl="1"/>
            <a:r>
              <a:rPr lang="en-US" i="1" dirty="0" smtClean="0"/>
              <a:t>H shell fusion</a:t>
            </a:r>
          </a:p>
          <a:p>
            <a:pPr lvl="1"/>
            <a:endParaRPr lang="en-US" i="1" dirty="0"/>
          </a:p>
          <a:p>
            <a:pPr lvl="1"/>
            <a:endParaRPr lang="en-US" i="1" dirty="0" smtClean="0"/>
          </a:p>
          <a:p>
            <a:pPr lvl="1"/>
            <a:endParaRPr lang="en-US" i="1" dirty="0"/>
          </a:p>
          <a:p>
            <a:r>
              <a:rPr lang="en-US" dirty="0" smtClean="0"/>
              <a:t>H shell fusion supplies outward force: outer layers expand, He core is still contracting until degeneracy pressure stops it from contracting further</a:t>
            </a:r>
          </a:p>
          <a:p>
            <a:r>
              <a:rPr lang="en-US" dirty="0" smtClean="0"/>
              <a:t>Stellar wind gets stronger</a:t>
            </a:r>
          </a:p>
          <a:p>
            <a:endParaRPr lang="en-US" dirty="0" smtClean="0"/>
          </a:p>
          <a:p>
            <a:endParaRPr lang="en-US" dirty="0"/>
          </a:p>
        </p:txBody>
      </p:sp>
      <p:sp>
        <p:nvSpPr>
          <p:cNvPr id="4" name="Oval 3"/>
          <p:cNvSpPr/>
          <p:nvPr/>
        </p:nvSpPr>
        <p:spPr>
          <a:xfrm>
            <a:off x="533400" y="1267573"/>
            <a:ext cx="2556139" cy="2438400"/>
          </a:xfrm>
          <a:prstGeom prst="ellipse">
            <a:avLst/>
          </a:prstGeom>
          <a:gradFill>
            <a:gsLst>
              <a:gs pos="29000">
                <a:srgbClr val="FFC000">
                  <a:alpha val="50196"/>
                </a:srgbClr>
              </a:gs>
              <a:gs pos="78000">
                <a:srgbClr val="FFC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371600" y="2057400"/>
            <a:ext cx="847692" cy="847692"/>
          </a:xfrm>
          <a:prstGeom prst="ellipse">
            <a:avLst/>
          </a:prstGeom>
          <a:solidFill>
            <a:srgbClr val="FFC000"/>
          </a:solidFill>
          <a:ln>
            <a:solidFill>
              <a:srgbClr val="FF7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10651" y="3837634"/>
            <a:ext cx="3851539" cy="3674132"/>
          </a:xfrm>
          <a:prstGeom prst="ellipse">
            <a:avLst/>
          </a:prstGeom>
          <a:gradFill>
            <a:gsLst>
              <a:gs pos="29000">
                <a:srgbClr val="FFC000">
                  <a:alpha val="27059"/>
                </a:srgbClr>
              </a:gs>
              <a:gs pos="78000">
                <a:srgbClr val="FF00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614114" y="2299914"/>
            <a:ext cx="362664" cy="36266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370722" y="5175880"/>
            <a:ext cx="847692" cy="84769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613236" y="5418394"/>
            <a:ext cx="362664" cy="36266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a:stCxn id="17" idx="0"/>
          </p:cNvCxnSpPr>
          <p:nvPr/>
        </p:nvCxnSpPr>
        <p:spPr>
          <a:xfrm flipV="1">
            <a:off x="1794568" y="4572000"/>
            <a:ext cx="0" cy="6038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6"/>
          </p:cNvCxnSpPr>
          <p:nvPr/>
        </p:nvCxnSpPr>
        <p:spPr>
          <a:xfrm>
            <a:off x="2218414" y="5599726"/>
            <a:ext cx="644261"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7" idx="4"/>
          </p:cNvCxnSpPr>
          <p:nvPr/>
        </p:nvCxnSpPr>
        <p:spPr>
          <a:xfrm flipH="1">
            <a:off x="1791986" y="6023572"/>
            <a:ext cx="2582" cy="61563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59339" y="5594630"/>
            <a:ext cx="608722" cy="572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7"/>
          </p:cNvCxnSpPr>
          <p:nvPr/>
        </p:nvCxnSpPr>
        <p:spPr>
          <a:xfrm flipV="1">
            <a:off x="2094272" y="4851955"/>
            <a:ext cx="467900" cy="44806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1"/>
          </p:cNvCxnSpPr>
          <p:nvPr/>
        </p:nvCxnSpPr>
        <p:spPr>
          <a:xfrm flipH="1" flipV="1">
            <a:off x="1026376" y="4818799"/>
            <a:ext cx="468488" cy="48122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7" idx="5"/>
          </p:cNvCxnSpPr>
          <p:nvPr/>
        </p:nvCxnSpPr>
        <p:spPr>
          <a:xfrm>
            <a:off x="2094272" y="5899430"/>
            <a:ext cx="450985" cy="46272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1034643" y="5899430"/>
            <a:ext cx="457639" cy="4395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1"/>
            <a:endCxn id="19" idx="1"/>
          </p:cNvCxnSpPr>
          <p:nvPr/>
        </p:nvCxnSpPr>
        <p:spPr>
          <a:xfrm>
            <a:off x="1494864" y="5300022"/>
            <a:ext cx="171483" cy="171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7" idx="0"/>
            <a:endCxn id="19" idx="0"/>
          </p:cNvCxnSpPr>
          <p:nvPr/>
        </p:nvCxnSpPr>
        <p:spPr>
          <a:xfrm>
            <a:off x="1794568" y="5175880"/>
            <a:ext cx="0" cy="2425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7" idx="7"/>
            <a:endCxn id="19" idx="7"/>
          </p:cNvCxnSpPr>
          <p:nvPr/>
        </p:nvCxnSpPr>
        <p:spPr>
          <a:xfrm flipH="1">
            <a:off x="1922789" y="5300022"/>
            <a:ext cx="171483" cy="171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7" idx="6"/>
          </p:cNvCxnSpPr>
          <p:nvPr/>
        </p:nvCxnSpPr>
        <p:spPr>
          <a:xfrm flipH="1" flipV="1">
            <a:off x="1973305" y="5596519"/>
            <a:ext cx="245109" cy="3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5"/>
          </p:cNvCxnSpPr>
          <p:nvPr/>
        </p:nvCxnSpPr>
        <p:spPr>
          <a:xfrm flipH="1" flipV="1">
            <a:off x="1918830" y="5742410"/>
            <a:ext cx="175442" cy="1570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7" idx="4"/>
          </p:cNvCxnSpPr>
          <p:nvPr/>
        </p:nvCxnSpPr>
        <p:spPr>
          <a:xfrm flipH="1" flipV="1">
            <a:off x="1788546" y="5785778"/>
            <a:ext cx="6022" cy="2377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7" idx="3"/>
            <a:endCxn id="19" idx="3"/>
          </p:cNvCxnSpPr>
          <p:nvPr/>
        </p:nvCxnSpPr>
        <p:spPr>
          <a:xfrm flipV="1">
            <a:off x="1494864" y="5727947"/>
            <a:ext cx="171483" cy="1714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endCxn id="19" idx="2"/>
          </p:cNvCxnSpPr>
          <p:nvPr/>
        </p:nvCxnSpPr>
        <p:spPr>
          <a:xfrm>
            <a:off x="1374051" y="5599726"/>
            <a:ext cx="2391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2486773"/>
            <a:ext cx="3601041" cy="3833594"/>
          </a:xfrm>
          <a:prstGeom prst="rect">
            <a:avLst/>
          </a:prstGeom>
        </p:spPr>
      </p:pic>
    </p:spTree>
    <p:extLst>
      <p:ext uri="{BB962C8B-B14F-4D97-AF65-F5344CB8AC3E}">
        <p14:creationId xmlns:p14="http://schemas.microsoft.com/office/powerpoint/2010/main" val="1349919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7-Point Star 32"/>
          <p:cNvSpPr/>
          <p:nvPr/>
        </p:nvSpPr>
        <p:spPr>
          <a:xfrm>
            <a:off x="-620490" y="685800"/>
            <a:ext cx="4585830" cy="4267200"/>
          </a:xfrm>
          <a:prstGeom prst="star7">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A quick recap: the Sun, leaving the main sequence</a:t>
            </a:r>
            <a:endParaRPr lang="en-US" dirty="0"/>
          </a:p>
        </p:txBody>
      </p:sp>
      <p:sp>
        <p:nvSpPr>
          <p:cNvPr id="6" name="Content Placeholder 5"/>
          <p:cNvSpPr>
            <a:spLocks noGrp="1"/>
          </p:cNvSpPr>
          <p:nvPr>
            <p:ph sz="half" idx="2"/>
          </p:nvPr>
        </p:nvSpPr>
        <p:spPr>
          <a:xfrm>
            <a:off x="3733800" y="1447800"/>
            <a:ext cx="4038600" cy="5257800"/>
          </a:xfrm>
        </p:spPr>
        <p:txBody>
          <a:bodyPr/>
          <a:lstStyle/>
          <a:p>
            <a:r>
              <a:rPr lang="en-US" dirty="0" smtClean="0"/>
              <a:t>After ~10</a:t>
            </a:r>
            <a:r>
              <a:rPr lang="en-US" baseline="30000" dirty="0" smtClean="0"/>
              <a:t>9</a:t>
            </a:r>
            <a:r>
              <a:rPr lang="en-US" dirty="0" smtClean="0"/>
              <a:t> years</a:t>
            </a:r>
            <a:r>
              <a:rPr lang="mr-IN" dirty="0" smtClean="0"/>
              <a:t>…</a:t>
            </a:r>
            <a:endParaRPr lang="en-US" dirty="0" smtClean="0"/>
          </a:p>
          <a:p>
            <a:r>
              <a:rPr lang="en-US" dirty="0" smtClean="0"/>
              <a:t>Temperature continues rising until hot enough near inert He core for fusion to start</a:t>
            </a:r>
          </a:p>
          <a:p>
            <a:r>
              <a:rPr lang="en-US" dirty="0" smtClean="0"/>
              <a:t>Core very dense—supported by degeneracy pressure</a:t>
            </a:r>
          </a:p>
          <a:p>
            <a:r>
              <a:rPr lang="en-US" dirty="0" smtClean="0"/>
              <a:t>Helium starts to fuse into carbon with a </a:t>
            </a:r>
            <a:r>
              <a:rPr lang="en-US" i="1" dirty="0" smtClean="0"/>
              <a:t>flash</a:t>
            </a:r>
          </a:p>
          <a:p>
            <a:endParaRPr lang="en-US" i="1" dirty="0"/>
          </a:p>
          <a:p>
            <a:r>
              <a:rPr lang="en-US" dirty="0" smtClean="0"/>
              <a:t>Radius decreases: He flash pushes H-fusing shell outward, it cools, fusion there slows. Surface gets warmer, less red</a:t>
            </a:r>
          </a:p>
          <a:p>
            <a:endParaRPr lang="en-US" dirty="0" smtClean="0"/>
          </a:p>
          <a:p>
            <a:endParaRPr lang="en-US" dirty="0"/>
          </a:p>
          <a:p>
            <a:endParaRPr lang="en-US" dirty="0" smtClean="0"/>
          </a:p>
          <a:p>
            <a:endParaRPr lang="en-US" dirty="0" smtClean="0"/>
          </a:p>
          <a:p>
            <a:endParaRPr lang="en-US" dirty="0"/>
          </a:p>
        </p:txBody>
      </p:sp>
      <p:sp>
        <p:nvSpPr>
          <p:cNvPr id="9" name="Oval 8"/>
          <p:cNvSpPr/>
          <p:nvPr/>
        </p:nvSpPr>
        <p:spPr>
          <a:xfrm>
            <a:off x="98772" y="1392072"/>
            <a:ext cx="3195174" cy="3048000"/>
          </a:xfrm>
          <a:prstGeom prst="ellipse">
            <a:avLst/>
          </a:prstGeom>
          <a:gradFill>
            <a:gsLst>
              <a:gs pos="29000">
                <a:srgbClr val="FFC000">
                  <a:alpha val="27059"/>
                </a:srgbClr>
              </a:gs>
              <a:gs pos="78000">
                <a:srgbClr val="FF74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98184" y="2117897"/>
            <a:ext cx="1596349" cy="1596349"/>
          </a:xfrm>
          <a:prstGeom prst="ellipse">
            <a:avLst/>
          </a:prstGeom>
          <a:solidFill>
            <a:srgbClr val="FFC000"/>
          </a:solidFill>
          <a:ln>
            <a:solidFill>
              <a:srgbClr val="FF7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543962" y="2724897"/>
            <a:ext cx="362664" cy="36266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xplosion 2 25"/>
          <p:cNvSpPr/>
          <p:nvPr/>
        </p:nvSpPr>
        <p:spPr>
          <a:xfrm>
            <a:off x="1275622" y="2523799"/>
            <a:ext cx="899344" cy="764860"/>
          </a:xfrm>
          <a:prstGeom prst="irregularSeal2">
            <a:avLst/>
          </a:prstGeom>
          <a:solidFill>
            <a:srgbClr val="00B0F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057" y="1600200"/>
            <a:ext cx="3769343" cy="4571956"/>
          </a:xfrm>
          <a:prstGeom prst="rect">
            <a:avLst/>
          </a:prstGeom>
        </p:spPr>
      </p:pic>
    </p:spTree>
    <p:extLst>
      <p:ext uri="{BB962C8B-B14F-4D97-AF65-F5344CB8AC3E}">
        <p14:creationId xmlns:p14="http://schemas.microsoft.com/office/powerpoint/2010/main" val="1874373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7-Point Star 9"/>
          <p:cNvSpPr/>
          <p:nvPr/>
        </p:nvSpPr>
        <p:spPr>
          <a:xfrm>
            <a:off x="-1524000" y="662967"/>
            <a:ext cx="5562600" cy="5269832"/>
          </a:xfrm>
          <a:prstGeom prst="star7">
            <a:avLst>
              <a:gd name="adj" fmla="val 41221"/>
              <a:gd name="hf" fmla="val 102572"/>
              <a:gd name="vf" fmla="val 105210"/>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A quick recap: the Sun, leaving the main sequence</a:t>
            </a:r>
            <a:endParaRPr lang="en-US" dirty="0"/>
          </a:p>
        </p:txBody>
      </p:sp>
      <p:sp>
        <p:nvSpPr>
          <p:cNvPr id="6" name="Content Placeholder 5"/>
          <p:cNvSpPr>
            <a:spLocks noGrp="1"/>
          </p:cNvSpPr>
          <p:nvPr>
            <p:ph sz="half" idx="2"/>
          </p:nvPr>
        </p:nvSpPr>
        <p:spPr>
          <a:xfrm>
            <a:off x="3733800" y="1447800"/>
            <a:ext cx="4038600" cy="5257800"/>
          </a:xfrm>
        </p:spPr>
        <p:txBody>
          <a:bodyPr/>
          <a:lstStyle/>
          <a:p>
            <a:r>
              <a:rPr lang="en-US" dirty="0" smtClean="0"/>
              <a:t>Inert C core, He-fusing shell, H-fusing shell</a:t>
            </a:r>
          </a:p>
          <a:p>
            <a:r>
              <a:rPr lang="en-US" dirty="0" smtClean="0"/>
              <a:t>Expands and reddens again, in pulses: H- and He-fusing shells driving expansion, then cooling slows fusion rate, contraction</a:t>
            </a:r>
          </a:p>
          <a:p>
            <a:endParaRPr lang="en-US" dirty="0"/>
          </a:p>
          <a:p>
            <a:r>
              <a:rPr lang="en-US" dirty="0" smtClean="0"/>
              <a:t>Pulsations dredge up C from core, it gets output into stellar wind; C+C makes dust</a:t>
            </a:r>
          </a:p>
          <a:p>
            <a:endParaRPr lang="en-US" dirty="0"/>
          </a:p>
        </p:txBody>
      </p:sp>
      <p:sp>
        <p:nvSpPr>
          <p:cNvPr id="9" name="Oval 8"/>
          <p:cNvSpPr/>
          <p:nvPr/>
        </p:nvSpPr>
        <p:spPr>
          <a:xfrm>
            <a:off x="-838200" y="1392072"/>
            <a:ext cx="4132146" cy="3941814"/>
          </a:xfrm>
          <a:prstGeom prst="ellipse">
            <a:avLst/>
          </a:prstGeom>
          <a:gradFill>
            <a:gsLst>
              <a:gs pos="29000">
                <a:srgbClr val="FFC000">
                  <a:alpha val="27059"/>
                </a:srgbClr>
              </a:gs>
              <a:gs pos="78000">
                <a:srgbClr val="FF4600"/>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75650" y="2545660"/>
            <a:ext cx="1504446" cy="1504446"/>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96153" y="2873815"/>
            <a:ext cx="875557" cy="87555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81420" y="3165140"/>
            <a:ext cx="292905" cy="29290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94" r="42999"/>
          <a:stretch/>
        </p:blipFill>
        <p:spPr>
          <a:xfrm>
            <a:off x="7924800" y="1752600"/>
            <a:ext cx="4125690" cy="4524845"/>
          </a:xfrm>
          <a:prstGeom prst="rect">
            <a:avLst/>
          </a:prstGeom>
        </p:spPr>
      </p:pic>
    </p:spTree>
    <p:extLst>
      <p:ext uri="{BB962C8B-B14F-4D97-AF65-F5344CB8AC3E}">
        <p14:creationId xmlns:p14="http://schemas.microsoft.com/office/powerpoint/2010/main" val="19691086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7-Point Star 9"/>
          <p:cNvSpPr/>
          <p:nvPr/>
        </p:nvSpPr>
        <p:spPr>
          <a:xfrm>
            <a:off x="-3657600" y="662966"/>
            <a:ext cx="9448800" cy="8951495"/>
          </a:xfrm>
          <a:prstGeom prst="star7">
            <a:avLst>
              <a:gd name="adj" fmla="val 41221"/>
              <a:gd name="hf" fmla="val 102572"/>
              <a:gd name="vf" fmla="val 105210"/>
            </a:avLst>
          </a:prstGeom>
          <a:gradFill>
            <a:gsLst>
              <a:gs pos="31000">
                <a:srgbClr val="FFC000">
                  <a:alpha val="0"/>
                </a:srgbClr>
              </a:gs>
              <a:gs pos="78000">
                <a:srgbClr val="C00000">
                  <a:alpha val="5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A quick recap: the Sun, leaving the main sequence</a:t>
            </a:r>
            <a:endParaRPr lang="en-US" dirty="0"/>
          </a:p>
        </p:txBody>
      </p:sp>
      <p:sp>
        <p:nvSpPr>
          <p:cNvPr id="6" name="Content Placeholder 5"/>
          <p:cNvSpPr>
            <a:spLocks noGrp="1"/>
          </p:cNvSpPr>
          <p:nvPr>
            <p:ph sz="half" idx="2"/>
          </p:nvPr>
        </p:nvSpPr>
        <p:spPr>
          <a:xfrm>
            <a:off x="3733800" y="1447800"/>
            <a:ext cx="4038600" cy="5257800"/>
          </a:xfrm>
        </p:spPr>
        <p:txBody>
          <a:bodyPr/>
          <a:lstStyle/>
          <a:p>
            <a:r>
              <a:rPr lang="en-US" dirty="0" smtClean="0"/>
              <a:t>Inert C core, He-fusing shell, H-fusing shell</a:t>
            </a:r>
          </a:p>
          <a:p>
            <a:r>
              <a:rPr lang="en-US" dirty="0" smtClean="0"/>
              <a:t>Expands and reddens again, in pulses: H- and He-fusing shells driving expansion, then cooling slows fusion rate, contraction</a:t>
            </a:r>
          </a:p>
          <a:p>
            <a:endParaRPr lang="en-US" dirty="0"/>
          </a:p>
          <a:p>
            <a:r>
              <a:rPr lang="en-US" dirty="0" smtClean="0"/>
              <a:t>Pulsations dredge up C from core</a:t>
            </a:r>
            <a:r>
              <a:rPr lang="en-US" smtClean="0"/>
              <a:t>, it gets </a:t>
            </a:r>
            <a:r>
              <a:rPr lang="en-US" dirty="0" smtClean="0"/>
              <a:t>output into stellar wind; C+C makes dust</a:t>
            </a:r>
          </a:p>
          <a:p>
            <a:r>
              <a:rPr lang="en-US" dirty="0" smtClean="0"/>
              <a:t>He burned into C in ~100 million years</a:t>
            </a:r>
            <a:endParaRPr lang="en-US" dirty="0"/>
          </a:p>
          <a:p>
            <a:pPr lvl="1"/>
            <a:r>
              <a:rPr lang="en-US" dirty="0" smtClean="0"/>
              <a:t>Poof!</a:t>
            </a:r>
          </a:p>
          <a:p>
            <a:endParaRPr lang="en-US" dirty="0"/>
          </a:p>
        </p:txBody>
      </p:sp>
      <p:sp>
        <p:nvSpPr>
          <p:cNvPr id="9" name="Oval 8"/>
          <p:cNvSpPr/>
          <p:nvPr/>
        </p:nvSpPr>
        <p:spPr>
          <a:xfrm>
            <a:off x="-2895600" y="1504206"/>
            <a:ext cx="7928806" cy="7563594"/>
          </a:xfrm>
          <a:prstGeom prst="ellipse">
            <a:avLst/>
          </a:prstGeom>
          <a:gradFill>
            <a:gsLst>
              <a:gs pos="53000">
                <a:srgbClr val="FFC000">
                  <a:alpha val="0"/>
                </a:srgbClr>
              </a:gs>
              <a:gs pos="78000">
                <a:srgbClr val="FF4600">
                  <a:alpha val="2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592804" y="1752600"/>
            <a:ext cx="7319206" cy="7010400"/>
          </a:xfrm>
          <a:prstGeom prst="ellipse">
            <a:avLst/>
          </a:prstGeom>
          <a:gradFill>
            <a:gsLst>
              <a:gs pos="49000">
                <a:srgbClr val="FFC000">
                  <a:alpha val="0"/>
                </a:srgbClr>
              </a:gs>
              <a:gs pos="78000">
                <a:srgbClr val="FF4600">
                  <a:alpha val="2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62200" y="2014721"/>
            <a:ext cx="6858000" cy="6519680"/>
          </a:xfrm>
          <a:prstGeom prst="ellipse">
            <a:avLst/>
          </a:prstGeom>
          <a:gradFill>
            <a:gsLst>
              <a:gs pos="47000">
                <a:srgbClr val="FFC000">
                  <a:alpha val="0"/>
                </a:srgbClr>
              </a:gs>
              <a:gs pos="78000">
                <a:srgbClr val="FF4600">
                  <a:alpha val="24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07593" y="5079507"/>
            <a:ext cx="118411" cy="118411"/>
          </a:xfrm>
          <a:prstGeom prst="ellipse">
            <a:avLst/>
          </a:prstGeom>
          <a:solidFill>
            <a:srgbClr val="0E08AD"/>
          </a:solidFill>
          <a:ln>
            <a:solidFill>
              <a:srgbClr val="060D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94" r="42999"/>
          <a:stretch/>
        </p:blipFill>
        <p:spPr>
          <a:xfrm>
            <a:off x="7924800" y="1752600"/>
            <a:ext cx="4125690" cy="4524845"/>
          </a:xfrm>
          <a:prstGeom prst="rect">
            <a:avLst/>
          </a:prstGeom>
        </p:spPr>
      </p:pic>
    </p:spTree>
    <p:extLst>
      <p:ext uri="{BB962C8B-B14F-4D97-AF65-F5344CB8AC3E}">
        <p14:creationId xmlns:p14="http://schemas.microsoft.com/office/powerpoint/2010/main" val="2588516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Planetary nebulae</a:t>
            </a:r>
            <a:endParaRPr lang="en-US" dirty="0"/>
          </a:p>
        </p:txBody>
      </p:sp>
      <p:sp>
        <p:nvSpPr>
          <p:cNvPr id="3" name="Content Placeholder 2"/>
          <p:cNvSpPr>
            <a:spLocks noGrp="1"/>
          </p:cNvSpPr>
          <p:nvPr>
            <p:ph idx="1"/>
          </p:nvPr>
        </p:nvSpPr>
        <p:spPr>
          <a:xfrm>
            <a:off x="533400" y="1524000"/>
            <a:ext cx="5791200" cy="5274644"/>
          </a:xfrm>
        </p:spPr>
        <p:txBody>
          <a:bodyPr>
            <a:normAutofit/>
          </a:bodyPr>
          <a:lstStyle/>
          <a:p>
            <a:r>
              <a:rPr lang="en-US" dirty="0" smtClean="0"/>
              <a:t>Exposed carbon core left behind = white dwarf</a:t>
            </a:r>
          </a:p>
          <a:p>
            <a:pPr lvl="1"/>
            <a:r>
              <a:rPr lang="en-US" dirty="0" smtClean="0"/>
              <a:t>White because it’s so hot! Used to be the core of the star, a lot of thermal energy remains</a:t>
            </a:r>
          </a:p>
          <a:p>
            <a:pPr lvl="1"/>
            <a:r>
              <a:rPr lang="en-US" dirty="0" smtClean="0"/>
              <a:t>Carbon degeneracy pressure keeps core from collapsing further</a:t>
            </a:r>
          </a:p>
        </p:txBody>
      </p:sp>
      <p:pic>
        <p:nvPicPr>
          <p:cNvPr id="4" name="Picture 3"/>
          <p:cNvPicPr>
            <a:picLocks noChangeAspect="1"/>
          </p:cNvPicPr>
          <p:nvPr/>
        </p:nvPicPr>
        <p:blipFill>
          <a:blip r:embed="rId3"/>
          <a:stretch>
            <a:fillRect/>
          </a:stretch>
        </p:blipFill>
        <p:spPr>
          <a:xfrm>
            <a:off x="6477000" y="1116724"/>
            <a:ext cx="5562600" cy="5681920"/>
          </a:xfrm>
          <a:prstGeom prst="rect">
            <a:avLst/>
          </a:prstGeom>
        </p:spPr>
      </p:pic>
    </p:spTree>
    <p:extLst>
      <p:ext uri="{BB962C8B-B14F-4D97-AF65-F5344CB8AC3E}">
        <p14:creationId xmlns:p14="http://schemas.microsoft.com/office/powerpoint/2010/main" val="933371480"/>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613B0013-CEF7-BA49-AA70-2DEDCC0615CF}" vid="{EE7521AE-614B-5B4B-9FA9-C60DA0F7069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11470</TotalTime>
  <Words>2304</Words>
  <Application>Microsoft Macintosh PowerPoint</Application>
  <PresentationFormat>Widescreen</PresentationFormat>
  <Paragraphs>217</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Gill Sans MT</vt:lpstr>
      <vt:lpstr>Mangal</vt:lpstr>
      <vt:lpstr>ＭＳ Ｐゴシック</vt:lpstr>
      <vt:lpstr>Times</vt:lpstr>
      <vt:lpstr>Wingdings</vt:lpstr>
      <vt:lpstr>Arial</vt:lpstr>
      <vt:lpstr>Parcel</vt:lpstr>
      <vt:lpstr>Things needed for homework on ch 15 and 16</vt:lpstr>
      <vt:lpstr>So many announcements!</vt:lpstr>
      <vt:lpstr>Poof…</vt:lpstr>
      <vt:lpstr>A quick recap: the Sun, leaving the main sequence</vt:lpstr>
      <vt:lpstr>A quick recap: the Sun, leaving the main sequence</vt:lpstr>
      <vt:lpstr>A quick recap: the Sun, leaving the main sequence</vt:lpstr>
      <vt:lpstr>A quick recap: the Sun, leaving the main sequence</vt:lpstr>
      <vt:lpstr>A quick recap: the Sun, leaving the main sequence</vt:lpstr>
      <vt:lpstr>Planetary nebulae</vt:lpstr>
      <vt:lpstr>Planetary nebulae</vt:lpstr>
      <vt:lpstr>Planetary nebulae</vt:lpstr>
      <vt:lpstr>Timescales in context</vt:lpstr>
      <vt:lpstr>Sooo.. Uh. Cool. What about us?</vt:lpstr>
      <vt:lpstr>Bummer.</vt:lpstr>
      <vt:lpstr>Life cycles of stars: high-mass stars</vt:lpstr>
      <vt:lpstr>High-mass stars’ lives</vt:lpstr>
      <vt:lpstr>High mass stars’ lives</vt:lpstr>
      <vt:lpstr>High mass stars’ lives</vt:lpstr>
      <vt:lpstr>The core of a high-mass star</vt:lpstr>
      <vt:lpstr>The core of a high-mass star</vt:lpstr>
      <vt:lpstr>It’s elemental</vt:lpstr>
      <vt:lpstr>It’s elemental: we are made of star-stuff!</vt:lpstr>
      <vt:lpstr>What happens to the high-mass star next?</vt:lpstr>
      <vt:lpstr>What happens to the high-mass star next?</vt:lpstr>
      <vt:lpstr>Supernova</vt:lpstr>
      <vt:lpstr>Supernova remnants</vt:lpstr>
      <vt:lpstr>What happens to even higher-mass stars?</vt:lpstr>
      <vt:lpstr>Stars don’t all live in isolation…</vt:lpstr>
      <vt:lpstr>Summary</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82</cp:revision>
  <cp:lastPrinted>2018-10-23T03:48:25Z</cp:lastPrinted>
  <dcterms:created xsi:type="dcterms:W3CDTF">2018-08-16T18:07:09Z</dcterms:created>
  <dcterms:modified xsi:type="dcterms:W3CDTF">2018-10-23T14:46:55Z</dcterms:modified>
</cp:coreProperties>
</file>